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6858000" cx="12192000"/>
  <p:notesSz cx="6858000" cy="18573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 name="Google Shape;221;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6" name="Google Shape;286;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5" name="Google Shape;295;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 name="Google Shape;305;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2" name="Google Shape;312;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9" name="Google Shape;319;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 name="Google Shape;326;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1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34" name="Google Shape;334;p1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 name="Google Shape;341;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5" name="Google Shape;345;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3" name="Google Shape;353;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28" name="Google Shape;228;p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 name="Google Shape;363;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8" name="Google Shape;378;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 name="Google Shape;386;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9" name="Google Shape;409;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4" name="Google Shape;424;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2" name="Google Shape;432;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0" name="Google Shape;440;p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 name="Google Shape;450;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5" name="Google Shape;465;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0" name="Google Shape;480;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5" name="Google Shape;495;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5" name="Google Shape;505;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 name="Google Shape;513;p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8" name="Google Shape;528;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2" name="Google Shape;532;p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 name="Google Shape;546;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3" name="Google Shape;553;p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7" name="Google Shape;557;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 name="Google Shape;242;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4" name="Google Shape;564;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1" name="Google Shape;571;p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 name="Google Shape;579;p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 name="Google Shape;583;p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 name="Google Shape;595;p4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3" name="Google Shape;603;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 name="Google Shape;610;p4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6: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p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55" name="Google Shape;255;p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 name="Google Shape;262;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6" name="Google Shape;276;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6" name="Shape 66"/>
        <p:cNvGrpSpPr/>
        <p:nvPr/>
      </p:nvGrpSpPr>
      <p:grpSpPr>
        <a:xfrm>
          <a:off x="0" y="0"/>
          <a:ext cx="0" cy="0"/>
          <a:chOff x="0" y="0"/>
          <a:chExt cx="0" cy="0"/>
        </a:xfrm>
      </p:grpSpPr>
      <p:sp>
        <p:nvSpPr>
          <p:cNvPr id="67" name="Google Shape;67;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6"/>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9" name="Shape 69"/>
        <p:cNvGrpSpPr/>
        <p:nvPr/>
      </p:nvGrpSpPr>
      <p:grpSpPr>
        <a:xfrm>
          <a:off x="0" y="0"/>
          <a:ext cx="0" cy="0"/>
          <a:chOff x="0" y="0"/>
          <a:chExt cx="0" cy="0"/>
        </a:xfrm>
      </p:grpSpPr>
      <p:sp>
        <p:nvSpPr>
          <p:cNvPr id="70" name="Google Shape;70;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2" name="Shape 72"/>
        <p:cNvGrpSpPr/>
        <p:nvPr/>
      </p:nvGrpSpPr>
      <p:grpSpPr>
        <a:xfrm>
          <a:off x="0" y="0"/>
          <a:ext cx="0" cy="0"/>
          <a:chOff x="0" y="0"/>
          <a:chExt cx="0" cy="0"/>
        </a:xfrm>
      </p:grpSpPr>
      <p:sp>
        <p:nvSpPr>
          <p:cNvPr id="73" name="Google Shape;73;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8"/>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18"/>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1"/>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2"/>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5" name="Shape 95"/>
        <p:cNvGrpSpPr/>
        <p:nvPr/>
      </p:nvGrpSpPr>
      <p:grpSpPr>
        <a:xfrm>
          <a:off x="0" y="0"/>
          <a:ext cx="0" cy="0"/>
          <a:chOff x="0" y="0"/>
          <a:chExt cx="0" cy="0"/>
        </a:xfrm>
      </p:grpSpPr>
      <p:sp>
        <p:nvSpPr>
          <p:cNvPr id="96" name="Google Shape;96;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5" name="Shape 105"/>
        <p:cNvGrpSpPr/>
        <p:nvPr/>
      </p:nvGrpSpPr>
      <p:grpSpPr>
        <a:xfrm>
          <a:off x="0" y="0"/>
          <a:ext cx="0" cy="0"/>
          <a:chOff x="0" y="0"/>
          <a:chExt cx="0" cy="0"/>
        </a:xfrm>
      </p:grpSpPr>
      <p:sp>
        <p:nvSpPr>
          <p:cNvPr id="106" name="Google Shape;106;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9" name="Shape 11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0" name="Shape 120"/>
        <p:cNvGrpSpPr/>
        <p:nvPr/>
      </p:nvGrpSpPr>
      <p:grpSpPr>
        <a:xfrm>
          <a:off x="0" y="0"/>
          <a:ext cx="0" cy="0"/>
          <a:chOff x="0" y="0"/>
          <a:chExt cx="0" cy="0"/>
        </a:xfrm>
      </p:grpSpPr>
      <p:sp>
        <p:nvSpPr>
          <p:cNvPr id="121" name="Google Shape;121;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9"/>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3" name="Shape 123"/>
        <p:cNvGrpSpPr/>
        <p:nvPr/>
      </p:nvGrpSpPr>
      <p:grpSpPr>
        <a:xfrm>
          <a:off x="0" y="0"/>
          <a:ext cx="0" cy="0"/>
          <a:chOff x="0" y="0"/>
          <a:chExt cx="0" cy="0"/>
        </a:xfrm>
      </p:grpSpPr>
      <p:sp>
        <p:nvSpPr>
          <p:cNvPr id="124" name="Google Shape;124;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0"/>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6" name="Shape 126"/>
        <p:cNvGrpSpPr/>
        <p:nvPr/>
      </p:nvGrpSpPr>
      <p:grpSpPr>
        <a:xfrm>
          <a:off x="0" y="0"/>
          <a:ext cx="0" cy="0"/>
          <a:chOff x="0" y="0"/>
          <a:chExt cx="0" cy="0"/>
        </a:xfrm>
      </p:grpSpPr>
      <p:sp>
        <p:nvSpPr>
          <p:cNvPr id="127" name="Google Shape;127;p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1"/>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31"/>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2" name="Shape 132"/>
        <p:cNvGrpSpPr/>
        <p:nvPr/>
      </p:nvGrpSpPr>
      <p:grpSpPr>
        <a:xfrm>
          <a:off x="0" y="0"/>
          <a:ext cx="0" cy="0"/>
          <a:chOff x="0" y="0"/>
          <a:chExt cx="0" cy="0"/>
        </a:xfrm>
      </p:grpSpPr>
      <p:sp>
        <p:nvSpPr>
          <p:cNvPr id="133" name="Google Shape;133;p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4" name="Shape 134"/>
        <p:cNvGrpSpPr/>
        <p:nvPr/>
      </p:nvGrpSpPr>
      <p:grpSpPr>
        <a:xfrm>
          <a:off x="0" y="0"/>
          <a:ext cx="0" cy="0"/>
          <a:chOff x="0" y="0"/>
          <a:chExt cx="0" cy="0"/>
        </a:xfrm>
      </p:grpSpPr>
      <p:sp>
        <p:nvSpPr>
          <p:cNvPr id="135" name="Google Shape;135;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4"/>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4"/>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4"/>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9" name="Shape 139"/>
        <p:cNvGrpSpPr/>
        <p:nvPr/>
      </p:nvGrpSpPr>
      <p:grpSpPr>
        <a:xfrm>
          <a:off x="0" y="0"/>
          <a:ext cx="0" cy="0"/>
          <a:chOff x="0" y="0"/>
          <a:chExt cx="0" cy="0"/>
        </a:xfrm>
      </p:grpSpPr>
      <p:sp>
        <p:nvSpPr>
          <p:cNvPr id="140" name="Google Shape;140;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5"/>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35"/>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5"/>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4" name="Shape 144"/>
        <p:cNvGrpSpPr/>
        <p:nvPr/>
      </p:nvGrpSpPr>
      <p:grpSpPr>
        <a:xfrm>
          <a:off x="0" y="0"/>
          <a:ext cx="0" cy="0"/>
          <a:chOff x="0" y="0"/>
          <a:chExt cx="0" cy="0"/>
        </a:xfrm>
      </p:grpSpPr>
      <p:sp>
        <p:nvSpPr>
          <p:cNvPr id="145" name="Google Shape;145;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6"/>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6"/>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6"/>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9" name="Shape 149"/>
        <p:cNvGrpSpPr/>
        <p:nvPr/>
      </p:nvGrpSpPr>
      <p:grpSpPr>
        <a:xfrm>
          <a:off x="0" y="0"/>
          <a:ext cx="0" cy="0"/>
          <a:chOff x="0" y="0"/>
          <a:chExt cx="0" cy="0"/>
        </a:xfrm>
      </p:grpSpPr>
      <p:sp>
        <p:nvSpPr>
          <p:cNvPr id="150" name="Google Shape;150;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7"/>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7"/>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3" name="Shape 153"/>
        <p:cNvGrpSpPr/>
        <p:nvPr/>
      </p:nvGrpSpPr>
      <p:grpSpPr>
        <a:xfrm>
          <a:off x="0" y="0"/>
          <a:ext cx="0" cy="0"/>
          <a:chOff x="0" y="0"/>
          <a:chExt cx="0" cy="0"/>
        </a:xfrm>
      </p:grpSpPr>
      <p:sp>
        <p:nvSpPr>
          <p:cNvPr id="154" name="Google Shape;154;p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8"/>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8"/>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8"/>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8"/>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9" name="Shape 159"/>
        <p:cNvGrpSpPr/>
        <p:nvPr/>
      </p:nvGrpSpPr>
      <p:grpSpPr>
        <a:xfrm>
          <a:off x="0" y="0"/>
          <a:ext cx="0" cy="0"/>
          <a:chOff x="0" y="0"/>
          <a:chExt cx="0" cy="0"/>
        </a:xfrm>
      </p:grpSpPr>
      <p:sp>
        <p:nvSpPr>
          <p:cNvPr id="160" name="Google Shape;160;p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9"/>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9"/>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9"/>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9"/>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9"/>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1" name="Shape 17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2" name="Shape 172"/>
        <p:cNvGrpSpPr/>
        <p:nvPr/>
      </p:nvGrpSpPr>
      <p:grpSpPr>
        <a:xfrm>
          <a:off x="0" y="0"/>
          <a:ext cx="0" cy="0"/>
          <a:chOff x="0" y="0"/>
          <a:chExt cx="0" cy="0"/>
        </a:xfrm>
      </p:grpSpPr>
      <p:sp>
        <p:nvSpPr>
          <p:cNvPr id="173" name="Google Shape;173;p4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2"/>
          <p:cNvSpPr txBox="1"/>
          <p:nvPr>
            <p:ph idx="1" type="subTitle"/>
          </p:nvPr>
        </p:nvSpPr>
        <p:spPr>
          <a:xfrm>
            <a:off x="838080" y="365040"/>
            <a:ext cx="7733880" cy="5811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5" name="Shape 175"/>
        <p:cNvGrpSpPr/>
        <p:nvPr/>
      </p:nvGrpSpPr>
      <p:grpSpPr>
        <a:xfrm>
          <a:off x="0" y="0"/>
          <a:ext cx="0" cy="0"/>
          <a:chOff x="0" y="0"/>
          <a:chExt cx="0" cy="0"/>
        </a:xfrm>
      </p:grpSpPr>
      <p:sp>
        <p:nvSpPr>
          <p:cNvPr id="176" name="Google Shape;176;p4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3"/>
          <p:cNvSpPr txBox="1"/>
          <p:nvPr>
            <p:ph idx="1" type="body"/>
          </p:nvPr>
        </p:nvSpPr>
        <p:spPr>
          <a:xfrm>
            <a:off x="838080" y="365040"/>
            <a:ext cx="773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8" name="Shape 178"/>
        <p:cNvGrpSpPr/>
        <p:nvPr/>
      </p:nvGrpSpPr>
      <p:grpSpPr>
        <a:xfrm>
          <a:off x="0" y="0"/>
          <a:ext cx="0" cy="0"/>
          <a:chOff x="0" y="0"/>
          <a:chExt cx="0" cy="0"/>
        </a:xfrm>
      </p:grpSpPr>
      <p:sp>
        <p:nvSpPr>
          <p:cNvPr id="179" name="Google Shape;179;p4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4"/>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44"/>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4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84" name="Shape 184"/>
        <p:cNvGrpSpPr/>
        <p:nvPr/>
      </p:nvGrpSpPr>
      <p:grpSpPr>
        <a:xfrm>
          <a:off x="0" y="0"/>
          <a:ext cx="0" cy="0"/>
          <a:chOff x="0" y="0"/>
          <a:chExt cx="0" cy="0"/>
        </a:xfrm>
      </p:grpSpPr>
      <p:sp>
        <p:nvSpPr>
          <p:cNvPr id="185" name="Google Shape;185;p46"/>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86" name="Shape 186"/>
        <p:cNvGrpSpPr/>
        <p:nvPr/>
      </p:nvGrpSpPr>
      <p:grpSpPr>
        <a:xfrm>
          <a:off x="0" y="0"/>
          <a:ext cx="0" cy="0"/>
          <a:chOff x="0" y="0"/>
          <a:chExt cx="0" cy="0"/>
        </a:xfrm>
      </p:grpSpPr>
      <p:sp>
        <p:nvSpPr>
          <p:cNvPr id="187" name="Google Shape;187;p4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7"/>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47"/>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0" name="Google Shape;190;p47"/>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1" name="Shape 191"/>
        <p:cNvGrpSpPr/>
        <p:nvPr/>
      </p:nvGrpSpPr>
      <p:grpSpPr>
        <a:xfrm>
          <a:off x="0" y="0"/>
          <a:ext cx="0" cy="0"/>
          <a:chOff x="0" y="0"/>
          <a:chExt cx="0" cy="0"/>
        </a:xfrm>
      </p:grpSpPr>
      <p:sp>
        <p:nvSpPr>
          <p:cNvPr id="192" name="Google Shape;192;p4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8"/>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4" name="Google Shape;194;p48"/>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48"/>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6" name="Shape 196"/>
        <p:cNvGrpSpPr/>
        <p:nvPr/>
      </p:nvGrpSpPr>
      <p:grpSpPr>
        <a:xfrm>
          <a:off x="0" y="0"/>
          <a:ext cx="0" cy="0"/>
          <a:chOff x="0" y="0"/>
          <a:chExt cx="0" cy="0"/>
        </a:xfrm>
      </p:grpSpPr>
      <p:sp>
        <p:nvSpPr>
          <p:cNvPr id="197" name="Google Shape;197;p4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9"/>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49"/>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49"/>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1" name="Shape 201"/>
        <p:cNvGrpSpPr/>
        <p:nvPr/>
      </p:nvGrpSpPr>
      <p:grpSpPr>
        <a:xfrm>
          <a:off x="0" y="0"/>
          <a:ext cx="0" cy="0"/>
          <a:chOff x="0" y="0"/>
          <a:chExt cx="0" cy="0"/>
        </a:xfrm>
      </p:grpSpPr>
      <p:sp>
        <p:nvSpPr>
          <p:cNvPr id="202" name="Google Shape;202;p5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50"/>
          <p:cNvSpPr txBox="1"/>
          <p:nvPr>
            <p:ph idx="1" type="body"/>
          </p:nvPr>
        </p:nvSpPr>
        <p:spPr>
          <a:xfrm>
            <a:off x="838080" y="36504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50"/>
          <p:cNvSpPr txBox="1"/>
          <p:nvPr>
            <p:ph idx="2"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5" name="Shape 205"/>
        <p:cNvGrpSpPr/>
        <p:nvPr/>
      </p:nvGrpSpPr>
      <p:grpSpPr>
        <a:xfrm>
          <a:off x="0" y="0"/>
          <a:ext cx="0" cy="0"/>
          <a:chOff x="0" y="0"/>
          <a:chExt cx="0" cy="0"/>
        </a:xfrm>
      </p:grpSpPr>
      <p:sp>
        <p:nvSpPr>
          <p:cNvPr id="206" name="Google Shape;206;p5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51"/>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51"/>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51"/>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51"/>
          <p:cNvSpPr txBox="1"/>
          <p:nvPr>
            <p:ph idx="4"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11" name="Shape 211"/>
        <p:cNvGrpSpPr/>
        <p:nvPr/>
      </p:nvGrpSpPr>
      <p:grpSpPr>
        <a:xfrm>
          <a:off x="0" y="0"/>
          <a:ext cx="0" cy="0"/>
          <a:chOff x="0" y="0"/>
          <a:chExt cx="0" cy="0"/>
        </a:xfrm>
      </p:grpSpPr>
      <p:sp>
        <p:nvSpPr>
          <p:cNvPr id="212" name="Google Shape;212;p5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52"/>
          <p:cNvSpPr txBox="1"/>
          <p:nvPr>
            <p:ph idx="1" type="body"/>
          </p:nvPr>
        </p:nvSpPr>
        <p:spPr>
          <a:xfrm>
            <a:off x="83808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52"/>
          <p:cNvSpPr txBox="1"/>
          <p:nvPr>
            <p:ph idx="2" type="body"/>
          </p:nvPr>
        </p:nvSpPr>
        <p:spPr>
          <a:xfrm>
            <a:off x="345312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52"/>
          <p:cNvSpPr txBox="1"/>
          <p:nvPr>
            <p:ph idx="3" type="body"/>
          </p:nvPr>
        </p:nvSpPr>
        <p:spPr>
          <a:xfrm>
            <a:off x="6068160" y="36504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52"/>
          <p:cNvSpPr txBox="1"/>
          <p:nvPr>
            <p:ph idx="4" type="body"/>
          </p:nvPr>
        </p:nvSpPr>
        <p:spPr>
          <a:xfrm>
            <a:off x="83808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52"/>
          <p:cNvSpPr txBox="1"/>
          <p:nvPr>
            <p:ph idx="5" type="body"/>
          </p:nvPr>
        </p:nvSpPr>
        <p:spPr>
          <a:xfrm>
            <a:off x="345312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52"/>
          <p:cNvSpPr txBox="1"/>
          <p:nvPr>
            <p:ph idx="6" type="body"/>
          </p:nvPr>
        </p:nvSpPr>
        <p:spPr>
          <a:xfrm>
            <a:off x="6068160" y="3400920"/>
            <a:ext cx="249012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80096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83808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838080" y="365040"/>
            <a:ext cx="3773880" cy="58114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800960" y="340092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83808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800960" y="365040"/>
            <a:ext cx="377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838080" y="3400920"/>
            <a:ext cx="7733880" cy="2772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5.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23880" y="1122480"/>
            <a:ext cx="9143640" cy="2387160"/>
          </a:xfrm>
          <a:prstGeom prst="rect">
            <a:avLst/>
          </a:prstGeom>
          <a:noFill/>
          <a:ln>
            <a:noFill/>
          </a:ln>
        </p:spPr>
        <p:txBody>
          <a:bodyPr anchorCtr="0" anchor="b" bIns="45000" lIns="90000" spcFirstLastPara="1" rIns="90000" wrap="square" tIns="450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4"/>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3" name="Google Shape;63;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7"/>
          <p:cNvSpPr txBox="1"/>
          <p:nvPr>
            <p:ph type="title"/>
          </p:nvPr>
        </p:nvSpPr>
        <p:spPr>
          <a:xfrm>
            <a:off x="831960" y="1709640"/>
            <a:ext cx="10515240" cy="2852280"/>
          </a:xfrm>
          <a:prstGeom prst="rect">
            <a:avLst/>
          </a:prstGeom>
          <a:noFill/>
          <a:ln>
            <a:noFill/>
          </a:ln>
        </p:spPr>
        <p:txBody>
          <a:bodyPr anchorCtr="0" anchor="b"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5" name="Google Shape;115;p27"/>
          <p:cNvSpPr txBox="1"/>
          <p:nvPr>
            <p:ph idx="1" type="body"/>
          </p:nvPr>
        </p:nvSpPr>
        <p:spPr>
          <a:xfrm>
            <a:off x="831960" y="4589640"/>
            <a:ext cx="10515240" cy="1499760"/>
          </a:xfrm>
          <a:prstGeom prst="rect">
            <a:avLst/>
          </a:prstGeom>
          <a:noFill/>
          <a:ln>
            <a:noFill/>
          </a:ln>
        </p:spPr>
        <p:txBody>
          <a:bodyPr anchorCtr="0" anchor="t"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6" name="Google Shape;116;p27"/>
          <p:cNvSpPr txBox="1"/>
          <p:nvPr>
            <p:ph idx="10" type="dt"/>
          </p:nvPr>
        </p:nvSpPr>
        <p:spPr>
          <a:xfrm>
            <a:off x="838080" y="6356520"/>
            <a:ext cx="2742840" cy="36468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7" name="Google Shape;117;p27"/>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8" name="Google Shape;118;p27"/>
          <p:cNvSpPr txBox="1"/>
          <p:nvPr>
            <p:ph idx="12" type="sldNum"/>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600" u="none" cap="none" strike="noStrike">
                <a:solidFill>
                  <a:srgbClr val="1C7DDB"/>
                </a:solidFill>
                <a:latin typeface="Arial"/>
                <a:ea typeface="Arial"/>
                <a:cs typeface="Arial"/>
                <a:sym typeface="Arial"/>
              </a:defRPr>
            </a:lvl1pPr>
            <a:lvl2pPr indent="0" lvl="1" marL="0" marR="0" rtl="0" algn="r">
              <a:lnSpc>
                <a:spcPct val="100000"/>
              </a:lnSpc>
              <a:spcBef>
                <a:spcPts val="0"/>
              </a:spcBef>
              <a:buNone/>
              <a:defRPr b="0" i="0" sz="1600" u="none" cap="none" strike="noStrike">
                <a:solidFill>
                  <a:srgbClr val="1C7DDB"/>
                </a:solidFill>
                <a:latin typeface="Arial"/>
                <a:ea typeface="Arial"/>
                <a:cs typeface="Arial"/>
                <a:sym typeface="Arial"/>
              </a:defRPr>
            </a:lvl2pPr>
            <a:lvl3pPr indent="0" lvl="2" marL="0" marR="0" rtl="0" algn="r">
              <a:lnSpc>
                <a:spcPct val="100000"/>
              </a:lnSpc>
              <a:spcBef>
                <a:spcPts val="0"/>
              </a:spcBef>
              <a:buNone/>
              <a:defRPr b="0" i="0" sz="1600" u="none" cap="none" strike="noStrike">
                <a:solidFill>
                  <a:srgbClr val="1C7DDB"/>
                </a:solidFill>
                <a:latin typeface="Arial"/>
                <a:ea typeface="Arial"/>
                <a:cs typeface="Arial"/>
                <a:sym typeface="Arial"/>
              </a:defRPr>
            </a:lvl3pPr>
            <a:lvl4pPr indent="0" lvl="3" marL="0" marR="0" rtl="0" algn="r">
              <a:lnSpc>
                <a:spcPct val="100000"/>
              </a:lnSpc>
              <a:spcBef>
                <a:spcPts val="0"/>
              </a:spcBef>
              <a:buNone/>
              <a:defRPr b="0" i="0" sz="1600" u="none" cap="none" strike="noStrike">
                <a:solidFill>
                  <a:srgbClr val="1C7DDB"/>
                </a:solidFill>
                <a:latin typeface="Arial"/>
                <a:ea typeface="Arial"/>
                <a:cs typeface="Arial"/>
                <a:sym typeface="Arial"/>
              </a:defRPr>
            </a:lvl4pPr>
            <a:lvl5pPr indent="0" lvl="4" marL="0" marR="0" rtl="0" algn="r">
              <a:lnSpc>
                <a:spcPct val="100000"/>
              </a:lnSpc>
              <a:spcBef>
                <a:spcPts val="0"/>
              </a:spcBef>
              <a:buNone/>
              <a:defRPr b="0" i="0" sz="1600" u="none" cap="none" strike="noStrike">
                <a:solidFill>
                  <a:srgbClr val="1C7DDB"/>
                </a:solidFill>
                <a:latin typeface="Arial"/>
                <a:ea typeface="Arial"/>
                <a:cs typeface="Arial"/>
                <a:sym typeface="Arial"/>
              </a:defRPr>
            </a:lvl5pPr>
            <a:lvl6pPr indent="0" lvl="5" marL="0" marR="0" rtl="0" algn="r">
              <a:lnSpc>
                <a:spcPct val="100000"/>
              </a:lnSpc>
              <a:spcBef>
                <a:spcPts val="0"/>
              </a:spcBef>
              <a:buNone/>
              <a:defRPr b="0" i="0" sz="1600" u="none" cap="none" strike="noStrike">
                <a:solidFill>
                  <a:srgbClr val="1C7DDB"/>
                </a:solidFill>
                <a:latin typeface="Arial"/>
                <a:ea typeface="Arial"/>
                <a:cs typeface="Arial"/>
                <a:sym typeface="Arial"/>
              </a:defRPr>
            </a:lvl6pPr>
            <a:lvl7pPr indent="0" lvl="6" marL="0" marR="0" rtl="0" algn="r">
              <a:lnSpc>
                <a:spcPct val="100000"/>
              </a:lnSpc>
              <a:spcBef>
                <a:spcPts val="0"/>
              </a:spcBef>
              <a:buNone/>
              <a:defRPr b="0" i="0" sz="1600" u="none" cap="none" strike="noStrike">
                <a:solidFill>
                  <a:srgbClr val="1C7DDB"/>
                </a:solidFill>
                <a:latin typeface="Arial"/>
                <a:ea typeface="Arial"/>
                <a:cs typeface="Arial"/>
                <a:sym typeface="Arial"/>
              </a:defRPr>
            </a:lvl7pPr>
            <a:lvl8pPr indent="0" lvl="7" marL="0" marR="0" rtl="0" algn="r">
              <a:lnSpc>
                <a:spcPct val="100000"/>
              </a:lnSpc>
              <a:spcBef>
                <a:spcPts val="0"/>
              </a:spcBef>
              <a:buNone/>
              <a:defRPr b="0" i="0" sz="1600" u="none" cap="none" strike="noStrike">
                <a:solidFill>
                  <a:srgbClr val="1C7DDB"/>
                </a:solidFill>
                <a:latin typeface="Arial"/>
                <a:ea typeface="Arial"/>
                <a:cs typeface="Arial"/>
                <a:sym typeface="Arial"/>
              </a:defRPr>
            </a:lvl8pPr>
            <a:lvl9pPr indent="0" lvl="8" marL="0" marR="0" rtl="0" algn="r">
              <a:lnSpc>
                <a:spcPct val="100000"/>
              </a:lnSpc>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sp>
        <p:nvSpPr>
          <p:cNvPr id="168" name="Google Shape;168;p40"/>
          <p:cNvSpPr txBox="1"/>
          <p:nvPr>
            <p:ph idx="1" type="body"/>
          </p:nvPr>
        </p:nvSpPr>
        <p:spPr>
          <a:xfrm>
            <a:off x="838080" y="365040"/>
            <a:ext cx="7733880" cy="5811480"/>
          </a:xfrm>
          <a:prstGeom prst="rect">
            <a:avLst/>
          </a:prstGeom>
          <a:noFill/>
          <a:ln>
            <a:noFill/>
          </a:ln>
        </p:spPr>
        <p:txBody>
          <a:bodyPr anchorCtr="0" anchor="t"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9" name="Google Shape;169;p40"/>
          <p:cNvSpPr txBox="1"/>
          <p:nvPr>
            <p:ph idx="11" type="ftr"/>
          </p:nvPr>
        </p:nvSpPr>
        <p:spPr>
          <a:xfrm>
            <a:off x="4038480" y="6356520"/>
            <a:ext cx="4114440" cy="364680"/>
          </a:xfrm>
          <a:prstGeom prst="rect">
            <a:avLst/>
          </a:prstGeom>
          <a:noFill/>
          <a:ln>
            <a:noFill/>
          </a:ln>
        </p:spPr>
        <p:txBody>
          <a:bodyPr anchorCtr="0" anchor="t" bIns="45000" lIns="90000" spcFirstLastPara="1" rIns="90000" wrap="square" tIns="4500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0" name="Google Shape;170;p4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3-Data%20wrangling.ipynb" TargetMode="External"/><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5-eda-dataviz.ipynb" TargetMode="External"/><Relationship Id="rId5" Type="http://schemas.openxmlformats.org/officeDocument/2006/relationships/image" Target="../media/image18.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4-eda%20e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tree/master/Project_Capstone/Dashboard-app-with-plott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First-stage-landing-prediction.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Relationship Id="rId3" Type="http://schemas.openxmlformats.org/officeDocument/2006/relationships/image" Target="../media/image6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1-data-collection.ipynb" TargetMode="External"/><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github.com/Pog-Frog/Various_DataScience_projects_and_algorithm_implementations/blob/master/Project_Capstone/2-webscraping_spaceX.ipynb"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53"/>
          <p:cNvSpPr/>
          <p:nvPr/>
        </p:nvSpPr>
        <p:spPr>
          <a:xfrm>
            <a:off x="889929" y="4892050"/>
            <a:ext cx="4679400" cy="91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E7E6E6"/>
                </a:solidFill>
              </a:rPr>
              <a:t>Presented by:</a:t>
            </a:r>
            <a:endParaRPr sz="1800">
              <a:solidFill>
                <a:srgbClr val="E7E6E6"/>
              </a:solidFill>
            </a:endParaRPr>
          </a:p>
          <a:p>
            <a:pPr indent="457200" lvl="0" marL="457200" marR="0" rtl="0" algn="l">
              <a:lnSpc>
                <a:spcPct val="100000"/>
              </a:lnSpc>
              <a:spcBef>
                <a:spcPts val="0"/>
              </a:spcBef>
              <a:spcAft>
                <a:spcPts val="0"/>
              </a:spcAft>
              <a:buNone/>
            </a:pPr>
            <a:r>
              <a:rPr lang="en-US" sz="1800">
                <a:solidFill>
                  <a:srgbClr val="E7E6E6"/>
                </a:solidFill>
              </a:rPr>
              <a:t>Omar Abdellatif Abdellatif</a:t>
            </a:r>
            <a:br>
              <a:rPr lang="en-US" sz="1800">
                <a:solidFill>
                  <a:srgbClr val="E7E6E6"/>
                </a:solidFill>
              </a:rPr>
            </a:br>
            <a:endParaRPr b="0" i="0" sz="1800" u="none" cap="none" strike="noStrike">
              <a:latin typeface="Arial"/>
              <a:ea typeface="Arial"/>
              <a:cs typeface="Arial"/>
              <a:sym typeface="Arial"/>
            </a:endParaRPr>
          </a:p>
        </p:txBody>
      </p:sp>
      <p:pic>
        <p:nvPicPr>
          <p:cNvPr descr="IBM Skills Network Logo - Horizontal-noai copy.png" id="224" name="Google Shape;224;p53"/>
          <p:cNvPicPr preferRelativeResize="0"/>
          <p:nvPr/>
        </p:nvPicPr>
        <p:blipFill rotWithShape="1">
          <a:blip r:embed="rId4">
            <a:alphaModFix/>
          </a:blip>
          <a:srcRect b="0" l="0" r="0" t="0"/>
          <a:stretch/>
        </p:blipFill>
        <p:spPr>
          <a:xfrm>
            <a:off x="889920" y="676800"/>
            <a:ext cx="2103840" cy="62892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62"/>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289" name="Google Shape;289;p62"/>
          <p:cNvSpPr txBox="1"/>
          <p:nvPr/>
        </p:nvSpPr>
        <p:spPr>
          <a:xfrm>
            <a:off x="6027840" y="1486440"/>
            <a:ext cx="5429880" cy="4739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performed exploratory data analysis and determined the training labels.</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calculated the number of launches at each site, and the number and occurrence of each orbits</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created landing outcome label from outcome column and exported the results to csv.</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link to the notebook is </a:t>
            </a:r>
            <a:endParaRPr sz="2200">
              <a:solidFill>
                <a:srgbClr val="1C7DDB"/>
              </a:solidFill>
            </a:endParaRPr>
          </a:p>
          <a:p>
            <a:pPr indent="0" lvl="0" marL="0" marR="0" rtl="0" algn="l">
              <a:lnSpc>
                <a:spcPct val="100000"/>
              </a:lnSpc>
              <a:spcBef>
                <a:spcPts val="1400"/>
              </a:spcBef>
              <a:spcAft>
                <a:spcPts val="0"/>
              </a:spcAft>
              <a:buNone/>
            </a:pPr>
            <a:r>
              <a:rPr lang="en-US" sz="2200" u="sng">
                <a:solidFill>
                  <a:schemeClr val="hlink"/>
                </a:solidFill>
                <a:hlinkClick r:id="rId4"/>
              </a:rPr>
              <a:t>Link</a:t>
            </a:r>
            <a:endParaRPr sz="2200">
              <a:solidFill>
                <a:srgbClr val="1C7DDB"/>
              </a:solidFill>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p:txBody>
      </p:sp>
      <p:sp>
        <p:nvSpPr>
          <p:cNvPr id="290" name="Google Shape;290;p62"/>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Data Wrangling</a:t>
            </a:r>
            <a:endParaRPr b="0" sz="3120" strike="noStrike">
              <a:latin typeface="Arial"/>
              <a:ea typeface="Arial"/>
              <a:cs typeface="Arial"/>
              <a:sym typeface="Arial"/>
            </a:endParaRPr>
          </a:p>
        </p:txBody>
      </p:sp>
      <p:sp>
        <p:nvSpPr>
          <p:cNvPr id="291" name="Google Shape;291;p62"/>
          <p:cNvSpPr/>
          <p:nvPr/>
        </p:nvSpPr>
        <p:spPr>
          <a:xfrm>
            <a:off x="838080" y="1486440"/>
            <a:ext cx="5257440" cy="473976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t/>
            </a:r>
            <a:endParaRPr b="0" sz="2800"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sz="2800"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sz="2800" strike="noStrike">
              <a:latin typeface="Arial"/>
              <a:ea typeface="Arial"/>
              <a:cs typeface="Arial"/>
              <a:sym typeface="Arial"/>
            </a:endParaRPr>
          </a:p>
        </p:txBody>
      </p:sp>
      <p:pic>
        <p:nvPicPr>
          <p:cNvPr id="292" name="Google Shape;292;p62"/>
          <p:cNvPicPr preferRelativeResize="0"/>
          <p:nvPr/>
        </p:nvPicPr>
        <p:blipFill rotWithShape="1">
          <a:blip r:embed="rId5">
            <a:alphaModFix/>
          </a:blip>
          <a:srcRect b="0" l="0" r="0" t="0"/>
          <a:stretch/>
        </p:blipFill>
        <p:spPr>
          <a:xfrm>
            <a:off x="838080" y="1488960"/>
            <a:ext cx="5016960" cy="3986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63"/>
          <p:cNvSpPr txBox="1"/>
          <p:nvPr/>
        </p:nvSpPr>
        <p:spPr>
          <a:xfrm>
            <a:off x="8714880" y="643356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298" name="Google Shape;298;p63"/>
          <p:cNvSpPr txBox="1"/>
          <p:nvPr/>
        </p:nvSpPr>
        <p:spPr>
          <a:xfrm>
            <a:off x="770040" y="1495800"/>
            <a:ext cx="4987080" cy="4931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p:txBody>
      </p:sp>
      <p:sp>
        <p:nvSpPr>
          <p:cNvPr id="299" name="Google Shape;299;p63"/>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EDA with Data Visualization</a:t>
            </a:r>
            <a:endParaRPr b="0" sz="3120" strike="noStrike">
              <a:latin typeface="Arial"/>
              <a:ea typeface="Arial"/>
              <a:cs typeface="Arial"/>
              <a:sym typeface="Arial"/>
            </a:endParaRPr>
          </a:p>
        </p:txBody>
      </p:sp>
      <p:sp>
        <p:nvSpPr>
          <p:cNvPr id="300" name="Google Shape;300;p63"/>
          <p:cNvSpPr/>
          <p:nvPr/>
        </p:nvSpPr>
        <p:spPr>
          <a:xfrm>
            <a:off x="6095880" y="1495800"/>
            <a:ext cx="5189400" cy="4931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2800"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sz="2800"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sz="2800"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sz="2800"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sz="2800"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sz="2800"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The link to the notebook is</a:t>
            </a:r>
            <a:r>
              <a:rPr b="0" lang="en-US" sz="2200" strike="noStrike">
                <a:solidFill>
                  <a:srgbClr val="292929"/>
                </a:solidFill>
                <a:latin typeface="Arial"/>
                <a:ea typeface="Arial"/>
                <a:cs typeface="Arial"/>
                <a:sym typeface="Arial"/>
              </a:rPr>
              <a:t> </a:t>
            </a:r>
            <a:br>
              <a:rPr lang="en-US" sz="2200">
                <a:solidFill>
                  <a:srgbClr val="1C7DDB"/>
                </a:solidFill>
              </a:rPr>
            </a:br>
            <a:r>
              <a:rPr lang="en-US" sz="2200" u="sng">
                <a:solidFill>
                  <a:schemeClr val="hlink"/>
                </a:solidFill>
                <a:hlinkClick r:id="rId4"/>
              </a:rPr>
              <a:t>Link</a:t>
            </a:r>
            <a:endParaRPr b="0" sz="2200" strike="noStrike">
              <a:latin typeface="Arial"/>
              <a:ea typeface="Arial"/>
              <a:cs typeface="Arial"/>
              <a:sym typeface="Arial"/>
            </a:endParaRPr>
          </a:p>
        </p:txBody>
      </p:sp>
      <p:pic>
        <p:nvPicPr>
          <p:cNvPr id="301" name="Google Shape;301;p63"/>
          <p:cNvPicPr preferRelativeResize="0"/>
          <p:nvPr/>
        </p:nvPicPr>
        <p:blipFill rotWithShape="1">
          <a:blip r:embed="rId5">
            <a:alphaModFix/>
          </a:blip>
          <a:srcRect b="0" l="0" r="0" t="0"/>
          <a:stretch/>
        </p:blipFill>
        <p:spPr>
          <a:xfrm>
            <a:off x="770040" y="3669840"/>
            <a:ext cx="5000400" cy="2756880"/>
          </a:xfrm>
          <a:prstGeom prst="rect">
            <a:avLst/>
          </a:prstGeom>
          <a:noFill/>
          <a:ln>
            <a:noFill/>
          </a:ln>
        </p:spPr>
      </p:pic>
      <p:pic>
        <p:nvPicPr>
          <p:cNvPr id="302" name="Google Shape;302;p63"/>
          <p:cNvPicPr preferRelativeResize="0"/>
          <p:nvPr/>
        </p:nvPicPr>
        <p:blipFill rotWithShape="1">
          <a:blip r:embed="rId6">
            <a:alphaModFix/>
          </a:blip>
          <a:srcRect b="0" l="0" r="0" t="0"/>
          <a:stretch/>
        </p:blipFill>
        <p:spPr>
          <a:xfrm>
            <a:off x="6095880" y="1495800"/>
            <a:ext cx="5189400" cy="29653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64"/>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08" name="Google Shape;308;p64"/>
          <p:cNvSpPr txBox="1"/>
          <p:nvPr/>
        </p:nvSpPr>
        <p:spPr>
          <a:xfrm>
            <a:off x="770040" y="1396800"/>
            <a:ext cx="9745200" cy="47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loaded the SpaceX dataset into a PostgreSQL database without leaving the jupyter notebook.</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applied EDA with SQL to get insight from the data. We wrote queries to find out for instance:</a:t>
            </a:r>
            <a:endParaRPr b="0" sz="2200"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700"/>
              <a:buFont typeface="Noto Sans Symbols"/>
              <a:buChar char="-"/>
            </a:pPr>
            <a:r>
              <a:rPr b="0" i="0" lang="en-US" sz="1700" u="none" cap="none" strike="noStrike">
                <a:solidFill>
                  <a:srgbClr val="767171"/>
                </a:solidFill>
                <a:latin typeface="Arial"/>
                <a:ea typeface="Arial"/>
                <a:cs typeface="Arial"/>
                <a:sym typeface="Arial"/>
              </a:rPr>
              <a:t>The names of unique launch sites in the space mission.</a:t>
            </a:r>
            <a:endParaRPr b="0" i="0" sz="1700" u="none" cap="none"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700"/>
              <a:buFont typeface="Noto Sans Symbols"/>
              <a:buChar char="-"/>
            </a:pPr>
            <a:r>
              <a:rPr b="0" i="0" lang="en-US" sz="1700" u="none" cap="none" strike="noStrike">
                <a:solidFill>
                  <a:srgbClr val="767171"/>
                </a:solidFill>
                <a:latin typeface="Arial"/>
                <a:ea typeface="Arial"/>
                <a:cs typeface="Arial"/>
                <a:sym typeface="Arial"/>
              </a:rPr>
              <a:t>The total payload mass carried by boosters launched by NASA (CRS)</a:t>
            </a:r>
            <a:endParaRPr b="0" i="0" sz="1700" u="none" cap="none"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700"/>
              <a:buFont typeface="Noto Sans Symbols"/>
              <a:buChar char="-"/>
            </a:pPr>
            <a:r>
              <a:rPr b="0" i="0" lang="en-US" sz="1700" u="none" cap="none" strike="noStrike">
                <a:solidFill>
                  <a:srgbClr val="767171"/>
                </a:solidFill>
                <a:latin typeface="Arial"/>
                <a:ea typeface="Arial"/>
                <a:cs typeface="Arial"/>
                <a:sym typeface="Arial"/>
              </a:rPr>
              <a:t>The average payload mass carried by booster version F9 v1.1</a:t>
            </a:r>
            <a:endParaRPr b="0" i="0" sz="1700" u="none" cap="none"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700"/>
              <a:buFont typeface="Noto Sans Symbols"/>
              <a:buChar char="-"/>
            </a:pPr>
            <a:r>
              <a:rPr b="0" i="0" lang="en-US" sz="1700" u="none" cap="none" strike="noStrike">
                <a:solidFill>
                  <a:srgbClr val="767171"/>
                </a:solidFill>
                <a:latin typeface="Arial"/>
                <a:ea typeface="Arial"/>
                <a:cs typeface="Arial"/>
                <a:sym typeface="Arial"/>
              </a:rPr>
              <a:t>The total number of successful and failure mission outcomes</a:t>
            </a:r>
            <a:endParaRPr b="0" i="0" sz="1700" u="none" cap="none"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700"/>
              <a:buFont typeface="Noto Sans Symbols"/>
              <a:buChar char="-"/>
            </a:pPr>
            <a:r>
              <a:rPr b="0" i="0" lang="en-US" sz="1700" u="none" cap="none" strike="noStrike">
                <a:solidFill>
                  <a:srgbClr val="767171"/>
                </a:solidFill>
                <a:latin typeface="Arial"/>
                <a:ea typeface="Arial"/>
                <a:cs typeface="Arial"/>
                <a:sym typeface="Arial"/>
              </a:rPr>
              <a:t>The failed landing outcomes in drone ship, their booster version and launch site names.</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link to the notebook is </a:t>
            </a:r>
            <a:br>
              <a:rPr lang="en-US" sz="2200">
                <a:solidFill>
                  <a:srgbClr val="1C7DDB"/>
                </a:solidFill>
              </a:rPr>
            </a:br>
            <a:r>
              <a:rPr lang="en-US" sz="2200" u="sng">
                <a:solidFill>
                  <a:schemeClr val="hlink"/>
                </a:solidFill>
                <a:hlinkClick r:id="rId4"/>
              </a:rPr>
              <a:t>Link</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p:txBody>
      </p:sp>
      <p:sp>
        <p:nvSpPr>
          <p:cNvPr id="309" name="Google Shape;309;p6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EDA with SQL</a:t>
            </a:r>
            <a:endParaRPr b="0" sz="3120"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65"/>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15" name="Google Shape;315;p65"/>
          <p:cNvSpPr txBox="1"/>
          <p:nvPr/>
        </p:nvSpPr>
        <p:spPr>
          <a:xfrm>
            <a:off x="838080" y="1507320"/>
            <a:ext cx="10515240" cy="471888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assigned the feature launch outcomes (failure or success) to class 0 and 1.i.e., 0 for failure, and 1 for success.</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Using the color-labeled marker clusters, we identified which launch sites have relatively high success rate. </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calculated the distances between a launch site to its proximities. We answered some question for instance:</a:t>
            </a:r>
            <a:endParaRPr b="0" sz="2200"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800"/>
              <a:buFont typeface="Noto Sans Symbols"/>
              <a:buChar char="-"/>
            </a:pPr>
            <a:r>
              <a:rPr b="0" i="0" lang="en-US" sz="1800" u="none" cap="none" strike="noStrike">
                <a:solidFill>
                  <a:srgbClr val="767171"/>
                </a:solidFill>
                <a:latin typeface="Arial"/>
                <a:ea typeface="Arial"/>
                <a:cs typeface="Arial"/>
                <a:sym typeface="Arial"/>
              </a:rPr>
              <a:t>Are launch sites near railways, highways and coastlines.</a:t>
            </a:r>
            <a:endParaRPr b="0" i="0" sz="1800" u="none" cap="none" strike="noStrike">
              <a:solidFill>
                <a:srgbClr val="000000"/>
              </a:solidFill>
              <a:latin typeface="Calibri"/>
              <a:ea typeface="Calibri"/>
              <a:cs typeface="Calibri"/>
              <a:sym typeface="Calibri"/>
            </a:endParaRPr>
          </a:p>
          <a:p>
            <a:pPr indent="-324000" lvl="1" marL="457200" marR="0" rtl="0" algn="l">
              <a:lnSpc>
                <a:spcPct val="100000"/>
              </a:lnSpc>
              <a:spcBef>
                <a:spcPts val="1400"/>
              </a:spcBef>
              <a:spcAft>
                <a:spcPts val="0"/>
              </a:spcAft>
              <a:buClr>
                <a:srgbClr val="767171"/>
              </a:buClr>
              <a:buSzPts val="1800"/>
              <a:buFont typeface="Noto Sans Symbols"/>
              <a:buChar char="-"/>
            </a:pPr>
            <a:r>
              <a:rPr b="0" i="0" lang="en-US" sz="1800" u="none" cap="none" strike="noStrike">
                <a:solidFill>
                  <a:srgbClr val="767171"/>
                </a:solidFill>
                <a:latin typeface="Arial"/>
                <a:ea typeface="Arial"/>
                <a:cs typeface="Arial"/>
                <a:sym typeface="Arial"/>
              </a:rPr>
              <a:t>Do launch sites keep certain distance away from cities.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18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16" name="Google Shape;316;p6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Build an Interactive Map with Folium</a:t>
            </a:r>
            <a:endParaRPr b="0" sz="312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66"/>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22" name="Google Shape;322;p66"/>
          <p:cNvSpPr txBox="1"/>
          <p:nvPr/>
        </p:nvSpPr>
        <p:spPr>
          <a:xfrm>
            <a:off x="1031400" y="1825560"/>
            <a:ext cx="9745200" cy="3288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built an interactive dashboard with Plotly dash</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plotted pie charts showing the total launches by a certain sites</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plotted scatter graph showing the relationship with Outcome and Payload Mass (Kg) for the different booster version.</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link to the notebook is </a:t>
            </a:r>
            <a:r>
              <a:rPr lang="en-US" sz="2200" u="sng">
                <a:solidFill>
                  <a:schemeClr val="hlink"/>
                </a:solidFill>
                <a:hlinkClick r:id="rId4"/>
              </a:rPr>
              <a:t>Link</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p:txBody>
      </p:sp>
      <p:sp>
        <p:nvSpPr>
          <p:cNvPr id="323" name="Google Shape;323;p6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Build a Dashboard with Plotly Dash</a:t>
            </a:r>
            <a:endParaRPr b="0" sz="312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67"/>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29" name="Google Shape;329;p67"/>
          <p:cNvSpPr txBox="1"/>
          <p:nvPr/>
        </p:nvSpPr>
        <p:spPr>
          <a:xfrm>
            <a:off x="770040" y="1825560"/>
            <a:ext cx="9745200" cy="435096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loaded the data using numpy and pandas, transformed the data, split our data into training and testing.</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built different machine learning models and tune different hyperparameters using GridSearchCV.</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used accuracy as the metric for our model, improved the model using feature engineering and algorithm tuning.</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found the best performing classification model.</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link to the notebook is </a:t>
            </a:r>
            <a:r>
              <a:rPr b="0" lang="en-US" sz="2200" u="sng" strike="noStrike">
                <a:solidFill>
                  <a:schemeClr val="hlink"/>
                </a:solidFill>
                <a:latin typeface="Arial"/>
                <a:ea typeface="Arial"/>
                <a:cs typeface="Arial"/>
                <a:sym typeface="Arial"/>
                <a:hlinkClick r:id="rId4"/>
              </a:rPr>
              <a:t>Link</a:t>
            </a:r>
            <a:r>
              <a:rPr b="0" lang="en-US" sz="2200" strike="noStrike">
                <a:solidFill>
                  <a:srgbClr val="292929"/>
                </a:solidFill>
                <a:latin typeface="Arial"/>
                <a:ea typeface="Arial"/>
                <a:cs typeface="Arial"/>
                <a:sym typeface="Arial"/>
              </a:rPr>
              <a:t> </a:t>
            </a:r>
            <a:endParaRPr b="0" sz="22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2200" strike="noStrike">
              <a:solidFill>
                <a:srgbClr val="000000"/>
              </a:solidFill>
              <a:latin typeface="Calibri"/>
              <a:ea typeface="Calibri"/>
              <a:cs typeface="Calibri"/>
              <a:sym typeface="Calibri"/>
            </a:endParaRPr>
          </a:p>
        </p:txBody>
      </p:sp>
      <p:sp>
        <p:nvSpPr>
          <p:cNvPr id="330" name="Google Shape;330;p6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Predictive Analysis (Classification)</a:t>
            </a:r>
            <a:endParaRPr b="0" sz="3120"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68"/>
          <p:cNvSpPr/>
          <p:nvPr/>
        </p:nvSpPr>
        <p:spPr>
          <a:xfrm>
            <a:off x="840960" y="1807200"/>
            <a:ext cx="7068240" cy="1621440"/>
          </a:xfrm>
          <a:prstGeom prst="rect">
            <a:avLst/>
          </a:prstGeom>
          <a:noFill/>
          <a:ln>
            <a:noFill/>
          </a:ln>
        </p:spPr>
        <p:txBody>
          <a:bodyPr anchorCtr="0" anchor="t" bIns="45700" lIns="91425" spcFirstLastPara="1" rIns="91425" wrap="square" tIns="45700">
            <a:no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Exploratory data analysis results</a:t>
            </a:r>
            <a:endParaRPr b="0" sz="2200"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Interactive analytics demo in screenshots</a:t>
            </a:r>
            <a:endParaRPr b="0" sz="2200"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Predictive analysis results</a:t>
            </a:r>
            <a:endParaRPr b="0" sz="2200" strike="noStrike">
              <a:latin typeface="Arial"/>
              <a:ea typeface="Arial"/>
              <a:cs typeface="Arial"/>
              <a:sym typeface="Arial"/>
            </a:endParaRPr>
          </a:p>
          <a:p>
            <a:pPr indent="0" lvl="0" marL="0" marR="0" rtl="0" algn="l">
              <a:lnSpc>
                <a:spcPct val="90000"/>
              </a:lnSpc>
              <a:spcBef>
                <a:spcPts val="499"/>
              </a:spcBef>
              <a:spcAft>
                <a:spcPts val="0"/>
              </a:spcAft>
              <a:buNone/>
            </a:pPr>
            <a:r>
              <a:t/>
            </a:r>
            <a:endParaRPr b="0" sz="2200" strike="noStrike">
              <a:latin typeface="Arial"/>
              <a:ea typeface="Arial"/>
              <a:cs typeface="Arial"/>
              <a:sym typeface="Arial"/>
            </a:endParaRPr>
          </a:p>
          <a:p>
            <a:pPr indent="0" lvl="0" marL="457200" marR="0" rtl="0" algn="l">
              <a:lnSpc>
                <a:spcPct val="90000"/>
              </a:lnSpc>
              <a:spcBef>
                <a:spcPts val="499"/>
              </a:spcBef>
              <a:spcAft>
                <a:spcPts val="0"/>
              </a:spcAft>
              <a:buNone/>
            </a:pPr>
            <a:r>
              <a:t/>
            </a:r>
            <a:endParaRPr b="0" sz="2200" strike="noStrike">
              <a:latin typeface="Arial"/>
              <a:ea typeface="Arial"/>
              <a:cs typeface="Arial"/>
              <a:sym typeface="Arial"/>
            </a:endParaRPr>
          </a:p>
        </p:txBody>
      </p:sp>
      <p:sp>
        <p:nvSpPr>
          <p:cNvPr id="337" name="Google Shape;337;p68"/>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38" name="Google Shape;338;p6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Results</a:t>
            </a:r>
            <a:endParaRPr b="0" sz="312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70"/>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48" name="Google Shape;348;p70"/>
          <p:cNvSpPr txBox="1"/>
          <p:nvPr/>
        </p:nvSpPr>
        <p:spPr>
          <a:xfrm>
            <a:off x="865080" y="2057400"/>
            <a:ext cx="10592640" cy="966960"/>
          </a:xfrm>
          <a:prstGeom prst="rect">
            <a:avLst/>
          </a:prstGeom>
          <a:noFill/>
          <a:ln>
            <a:noFill/>
          </a:ln>
        </p:spPr>
        <p:txBody>
          <a:bodyPr anchorCtr="0" anchor="t" bIns="45000" lIns="90000" spcFirstLastPara="1" rIns="90000" wrap="square" tIns="45000">
            <a:norm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From the plot, we found that the larger the flight amount at a launch site, the greater the success rate at a launch site.</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sp>
        <p:nvSpPr>
          <p:cNvPr id="349" name="Google Shape;349;p70"/>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Flight Number vs. Launch Site</a:t>
            </a:r>
            <a:endParaRPr b="0" sz="3120" strike="noStrike">
              <a:latin typeface="Arial"/>
              <a:ea typeface="Arial"/>
              <a:cs typeface="Arial"/>
              <a:sym typeface="Arial"/>
            </a:endParaRPr>
          </a:p>
        </p:txBody>
      </p:sp>
      <p:pic>
        <p:nvPicPr>
          <p:cNvPr id="350" name="Google Shape;350;p70"/>
          <p:cNvPicPr preferRelativeResize="0"/>
          <p:nvPr/>
        </p:nvPicPr>
        <p:blipFill rotWithShape="1">
          <a:blip r:embed="rId4">
            <a:alphaModFix/>
          </a:blip>
          <a:srcRect b="0" l="0" r="0" t="0"/>
          <a:stretch/>
        </p:blipFill>
        <p:spPr>
          <a:xfrm>
            <a:off x="1205640" y="2954160"/>
            <a:ext cx="9676080" cy="25041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sp>
        <p:nvSpPr>
          <p:cNvPr id="355" name="Google Shape;355;p71"/>
          <p:cNvSpPr/>
          <p:nvPr/>
        </p:nvSpPr>
        <p:spPr>
          <a:xfrm>
            <a:off x="0" y="0"/>
            <a:ext cx="1218852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1"/>
          <p:cNvSpPr/>
          <p:nvPr/>
        </p:nvSpPr>
        <p:spPr>
          <a:xfrm>
            <a:off x="635040" y="640800"/>
            <a:ext cx="3047760" cy="250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strike="noStrike">
                <a:solidFill>
                  <a:srgbClr val="0B49CB"/>
                </a:solidFill>
                <a:latin typeface="Arial"/>
                <a:ea typeface="Arial"/>
                <a:cs typeface="Arial"/>
                <a:sym typeface="Arial"/>
              </a:rPr>
              <a:t>Payload vs. Launch Site</a:t>
            </a:r>
            <a:endParaRPr b="0" sz="3200" strike="noStrike">
              <a:latin typeface="Arial"/>
              <a:ea typeface="Arial"/>
              <a:cs typeface="Arial"/>
              <a:sym typeface="Arial"/>
            </a:endParaRPr>
          </a:p>
        </p:txBody>
      </p:sp>
      <p:sp>
        <p:nvSpPr>
          <p:cNvPr id="357" name="Google Shape;357;p71"/>
          <p:cNvSpPr/>
          <p:nvPr/>
        </p:nvSpPr>
        <p:spPr>
          <a:xfrm rot="5400000">
            <a:off x="1627560" y="3462480"/>
            <a:ext cx="5409720" cy="18000"/>
          </a:xfrm>
          <a:custGeom>
            <a:rect b="b" l="l" r="r" t="t"/>
            <a:pathLst>
              <a:path extrusionOk="0"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rgbClr val="ED7D31"/>
          </a:solidFill>
          <a:ln cap="rnd" cmpd="sng" w="41400">
            <a:solidFill>
              <a:srgbClr val="ED7D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1"/>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pic>
        <p:nvPicPr>
          <p:cNvPr id="359" name="Google Shape;359;p71"/>
          <p:cNvPicPr preferRelativeResize="0"/>
          <p:nvPr/>
        </p:nvPicPr>
        <p:blipFill rotWithShape="1">
          <a:blip r:embed="rId3">
            <a:alphaModFix/>
          </a:blip>
          <a:srcRect b="0" l="0" r="0" t="0"/>
          <a:stretch/>
        </p:blipFill>
        <p:spPr>
          <a:xfrm>
            <a:off x="4481640" y="3179520"/>
            <a:ext cx="6872040" cy="2406240"/>
          </a:xfrm>
          <a:prstGeom prst="rect">
            <a:avLst/>
          </a:prstGeom>
          <a:noFill/>
          <a:ln>
            <a:noFill/>
          </a:ln>
        </p:spPr>
      </p:pic>
      <p:pic>
        <p:nvPicPr>
          <p:cNvPr id="360" name="Google Shape;360;p71"/>
          <p:cNvPicPr preferRelativeResize="0"/>
          <p:nvPr/>
        </p:nvPicPr>
        <p:blipFill rotWithShape="1">
          <a:blip r:embed="rId4">
            <a:alphaModFix/>
          </a:blip>
          <a:srcRect b="0" l="0" r="0" t="0"/>
          <a:stretch/>
        </p:blipFill>
        <p:spPr>
          <a:xfrm>
            <a:off x="4680000" y="1071360"/>
            <a:ext cx="6876720" cy="1971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54"/>
          <p:cNvSpPr txBox="1"/>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
        <p:nvSpPr>
          <p:cNvPr id="231" name="Google Shape;231;p54"/>
          <p:cNvSpPr/>
          <p:nvPr/>
        </p:nvSpPr>
        <p:spPr>
          <a:xfrm>
            <a:off x="958680" y="2113200"/>
            <a:ext cx="5166720" cy="3320640"/>
          </a:xfrm>
          <a:prstGeom prst="rect">
            <a:avLst/>
          </a:prstGeom>
          <a:noFill/>
          <a:ln>
            <a:noFill/>
          </a:ln>
        </p:spPr>
        <p:txBody>
          <a:bodyPr anchorCtr="0" anchor="t" bIns="45700" lIns="91425" spcFirstLastPara="1" rIns="91425" wrap="square" tIns="45700">
            <a:noAutofit/>
          </a:bodyPr>
          <a:lstStyle/>
          <a:p>
            <a:pPr indent="-22824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Executive Summary</a:t>
            </a:r>
            <a:endParaRPr b="0" i="0" sz="2200"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Introduction</a:t>
            </a:r>
            <a:endParaRPr b="0" i="0" sz="2200"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Methodology</a:t>
            </a:r>
            <a:endParaRPr b="0" i="0" sz="2200"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Results</a:t>
            </a:r>
            <a:endParaRPr b="0" i="0" sz="2200"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Conclusion</a:t>
            </a:r>
            <a:endParaRPr b="0" i="0" sz="2200"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Appendix</a:t>
            </a:r>
            <a:endParaRPr b="0" i="0" sz="2200" u="none" cap="none" strike="noStrike">
              <a:latin typeface="Arial"/>
              <a:ea typeface="Arial"/>
              <a:cs typeface="Arial"/>
              <a:sym typeface="Arial"/>
            </a:endParaRPr>
          </a:p>
        </p:txBody>
      </p:sp>
      <p:sp>
        <p:nvSpPr>
          <p:cNvPr id="232" name="Google Shape;232;p5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120" u="none" cap="none" strike="noStrike">
                <a:solidFill>
                  <a:srgbClr val="0B49CB"/>
                </a:solidFill>
                <a:latin typeface="Arial"/>
                <a:ea typeface="Arial"/>
                <a:cs typeface="Arial"/>
                <a:sym typeface="Arial"/>
              </a:rPr>
              <a:t>Outline</a:t>
            </a:r>
            <a:endParaRPr b="0" i="0" sz="312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sp>
        <p:nvSpPr>
          <p:cNvPr id="365" name="Google Shape;365;p72"/>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2"/>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Success Rate vs. Orbit Type</a:t>
            </a:r>
            <a:endParaRPr b="0" sz="3600" strike="noStrike">
              <a:latin typeface="Arial"/>
              <a:ea typeface="Arial"/>
              <a:cs typeface="Arial"/>
              <a:sym typeface="Arial"/>
            </a:endParaRPr>
          </a:p>
        </p:txBody>
      </p:sp>
      <p:sp>
        <p:nvSpPr>
          <p:cNvPr id="367" name="Google Shape;367;p72"/>
          <p:cNvSpPr txBox="1"/>
          <p:nvPr/>
        </p:nvSpPr>
        <p:spPr>
          <a:xfrm>
            <a:off x="643320" y="1783080"/>
            <a:ext cx="4007880" cy="4393800"/>
          </a:xfrm>
          <a:prstGeom prst="rect">
            <a:avLst/>
          </a:prstGeom>
          <a:noFill/>
          <a:ln>
            <a:noFill/>
          </a:ln>
        </p:spPr>
        <p:txBody>
          <a:bodyPr anchorCtr="0" anchor="t" bIns="45700" lIns="91425" spcFirstLastPara="1" rIns="91425" wrap="square" tIns="45700">
            <a:normAutofit/>
          </a:bodyPr>
          <a:lstStyle/>
          <a:p>
            <a:pPr indent="-228240" lvl="0" marL="228600" marR="0" rtl="0" algn="l">
              <a:lnSpc>
                <a:spcPct val="90000"/>
              </a:lnSpc>
              <a:spcBef>
                <a:spcPts val="0"/>
              </a:spcBef>
              <a:spcAft>
                <a:spcPts val="0"/>
              </a:spcAft>
              <a:buClr>
                <a:srgbClr val="000000"/>
              </a:buClr>
              <a:buSzPts val="2200"/>
              <a:buFont typeface="Arial"/>
              <a:buChar char="•"/>
            </a:pPr>
            <a:r>
              <a:rPr b="0" lang="en-US" sz="2200" strike="noStrike">
                <a:solidFill>
                  <a:srgbClr val="000000"/>
                </a:solidFill>
                <a:latin typeface="Arial"/>
                <a:ea typeface="Arial"/>
                <a:cs typeface="Arial"/>
                <a:sym typeface="Arial"/>
              </a:rPr>
              <a:t>From the plot, we can see that ES-L1, GEO, HEO, SSO, VLEO had the most success rate.</a:t>
            </a:r>
            <a:endParaRPr b="0" sz="2200"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grpSp>
        <p:nvGrpSpPr>
          <p:cNvPr id="368" name="Google Shape;368;p72"/>
          <p:cNvGrpSpPr/>
          <p:nvPr/>
        </p:nvGrpSpPr>
        <p:grpSpPr>
          <a:xfrm>
            <a:off x="540" y="4601340"/>
            <a:ext cx="1013760" cy="2017080"/>
            <a:chOff x="540" y="4601340"/>
            <a:chExt cx="1013760" cy="2017080"/>
          </a:xfrm>
        </p:grpSpPr>
        <p:sp>
          <p:nvSpPr>
            <p:cNvPr id="369" name="Google Shape;369;p72"/>
            <p:cNvSpPr/>
            <p:nvPr/>
          </p:nvSpPr>
          <p:spPr>
            <a:xfrm rot="5400000">
              <a:off x="-5011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2"/>
            <p:cNvSpPr/>
            <p:nvPr/>
          </p:nvSpPr>
          <p:spPr>
            <a:xfrm rot="2700000">
              <a:off x="42768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1" name="Google Shape;371;p72"/>
          <p:cNvPicPr preferRelativeResize="0"/>
          <p:nvPr/>
        </p:nvPicPr>
        <p:blipFill rotWithShape="1">
          <a:blip r:embed="rId3">
            <a:alphaModFix/>
          </a:blip>
          <a:srcRect b="0" l="0" r="0" t="0"/>
          <a:stretch/>
        </p:blipFill>
        <p:spPr>
          <a:xfrm>
            <a:off x="4968000" y="2244240"/>
            <a:ext cx="6580080" cy="3439080"/>
          </a:xfrm>
          <a:prstGeom prst="rect">
            <a:avLst/>
          </a:prstGeom>
          <a:noFill/>
          <a:ln>
            <a:noFill/>
          </a:ln>
        </p:spPr>
      </p:pic>
      <p:grpSp>
        <p:nvGrpSpPr>
          <p:cNvPr id="372" name="Google Shape;372;p72"/>
          <p:cNvGrpSpPr/>
          <p:nvPr/>
        </p:nvGrpSpPr>
        <p:grpSpPr>
          <a:xfrm>
            <a:off x="11219209" y="360"/>
            <a:ext cx="972551" cy="1935000"/>
            <a:chOff x="11219209" y="360"/>
            <a:chExt cx="972551" cy="1935000"/>
          </a:xfrm>
        </p:grpSpPr>
        <p:sp>
          <p:nvSpPr>
            <p:cNvPr id="373" name="Google Shape;373;p72"/>
            <p:cNvSpPr/>
            <p:nvPr/>
          </p:nvSpPr>
          <p:spPr>
            <a:xfrm rot="2700000">
              <a:off x="11321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2"/>
            <p:cNvSpPr/>
            <p:nvPr/>
          </p:nvSpPr>
          <p:spPr>
            <a:xfrm rot="-5400000">
              <a:off x="1073808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72"/>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73"/>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81" name="Google Shape;381;p73"/>
          <p:cNvSpPr txBox="1"/>
          <p:nvPr/>
        </p:nvSpPr>
        <p:spPr>
          <a:xfrm>
            <a:off x="770040" y="2069640"/>
            <a:ext cx="10515240" cy="3811320"/>
          </a:xfrm>
          <a:prstGeom prst="rect">
            <a:avLst/>
          </a:prstGeom>
          <a:noFill/>
          <a:ln>
            <a:noFill/>
          </a:ln>
        </p:spPr>
        <p:txBody>
          <a:bodyPr anchorCtr="0" anchor="t" bIns="45000" lIns="90000" spcFirstLastPara="1" rIns="90000" wrap="square" tIns="45000">
            <a:norm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sp>
        <p:nvSpPr>
          <p:cNvPr id="382" name="Google Shape;382;p73"/>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Flight Number vs. Orbit Type</a:t>
            </a:r>
            <a:endParaRPr b="0" sz="3120" strike="noStrike">
              <a:latin typeface="Arial"/>
              <a:ea typeface="Arial"/>
              <a:cs typeface="Arial"/>
              <a:sym typeface="Arial"/>
            </a:endParaRPr>
          </a:p>
        </p:txBody>
      </p:sp>
      <p:pic>
        <p:nvPicPr>
          <p:cNvPr id="383" name="Google Shape;383;p73"/>
          <p:cNvPicPr preferRelativeResize="0"/>
          <p:nvPr/>
        </p:nvPicPr>
        <p:blipFill rotWithShape="1">
          <a:blip r:embed="rId4">
            <a:alphaModFix/>
          </a:blip>
          <a:srcRect b="0" l="0" r="0" t="0"/>
          <a:stretch/>
        </p:blipFill>
        <p:spPr>
          <a:xfrm>
            <a:off x="1342800" y="3529440"/>
            <a:ext cx="8263080" cy="21045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74"/>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389" name="Google Shape;389;p74"/>
          <p:cNvSpPr txBox="1"/>
          <p:nvPr/>
        </p:nvSpPr>
        <p:spPr>
          <a:xfrm>
            <a:off x="770040" y="2057400"/>
            <a:ext cx="10687680" cy="3811320"/>
          </a:xfrm>
          <a:prstGeom prst="rect">
            <a:avLst/>
          </a:prstGeom>
          <a:noFill/>
          <a:ln>
            <a:noFill/>
          </a:ln>
        </p:spPr>
        <p:txBody>
          <a:bodyPr anchorCtr="0" anchor="t" bIns="45000" lIns="90000" spcFirstLastPara="1" rIns="90000" wrap="square" tIns="45000">
            <a:norm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We can observe that with heavy payloads, the successful landing are more for PO, LEO and ISS orbits.</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sp>
        <p:nvSpPr>
          <p:cNvPr id="390" name="Google Shape;390;p7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Payload vs. Orbit Type</a:t>
            </a:r>
            <a:endParaRPr b="0" sz="3120" strike="noStrike">
              <a:latin typeface="Arial"/>
              <a:ea typeface="Arial"/>
              <a:cs typeface="Arial"/>
              <a:sym typeface="Arial"/>
            </a:endParaRPr>
          </a:p>
        </p:txBody>
      </p:sp>
      <p:pic>
        <p:nvPicPr>
          <p:cNvPr id="391" name="Google Shape;391;p74"/>
          <p:cNvPicPr preferRelativeResize="0"/>
          <p:nvPr/>
        </p:nvPicPr>
        <p:blipFill rotWithShape="1">
          <a:blip r:embed="rId4">
            <a:alphaModFix/>
          </a:blip>
          <a:srcRect b="0" l="0" r="0" t="0"/>
          <a:stretch/>
        </p:blipFill>
        <p:spPr>
          <a:xfrm>
            <a:off x="1146600" y="3429000"/>
            <a:ext cx="9082080" cy="209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5" name="Shape 395"/>
        <p:cNvGrpSpPr/>
        <p:nvPr/>
      </p:nvGrpSpPr>
      <p:grpSpPr>
        <a:xfrm>
          <a:off x="0" y="0"/>
          <a:ext cx="0" cy="0"/>
          <a:chOff x="0" y="0"/>
          <a:chExt cx="0" cy="0"/>
        </a:xfrm>
      </p:grpSpPr>
      <p:sp>
        <p:nvSpPr>
          <p:cNvPr id="396" name="Google Shape;396;p75"/>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5"/>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Launch Success Yearly Trend</a:t>
            </a:r>
            <a:endParaRPr b="0" sz="3600" strike="noStrike">
              <a:latin typeface="Arial"/>
              <a:ea typeface="Arial"/>
              <a:cs typeface="Arial"/>
              <a:sym typeface="Arial"/>
            </a:endParaRPr>
          </a:p>
        </p:txBody>
      </p:sp>
      <p:sp>
        <p:nvSpPr>
          <p:cNvPr id="398" name="Google Shape;398;p75"/>
          <p:cNvSpPr txBox="1"/>
          <p:nvPr/>
        </p:nvSpPr>
        <p:spPr>
          <a:xfrm>
            <a:off x="643320" y="1783080"/>
            <a:ext cx="4007880" cy="4393800"/>
          </a:xfrm>
          <a:prstGeom prst="rect">
            <a:avLst/>
          </a:prstGeom>
          <a:noFill/>
          <a:ln>
            <a:noFill/>
          </a:ln>
        </p:spPr>
        <p:txBody>
          <a:bodyPr anchorCtr="0" anchor="t" bIns="45700" lIns="91425" spcFirstLastPara="1" rIns="91425" wrap="square" tIns="45700">
            <a:normAutofit/>
          </a:bodyPr>
          <a:lstStyle/>
          <a:p>
            <a:pPr indent="-228240" lvl="0" marL="228600" marR="0" rtl="0" algn="l">
              <a:lnSpc>
                <a:spcPct val="90000"/>
              </a:lnSpc>
              <a:spcBef>
                <a:spcPts val="0"/>
              </a:spcBef>
              <a:spcAft>
                <a:spcPts val="0"/>
              </a:spcAft>
              <a:buClr>
                <a:srgbClr val="000000"/>
              </a:buClr>
              <a:buSzPts val="2200"/>
              <a:buFont typeface="Arial"/>
              <a:buChar char="•"/>
            </a:pPr>
            <a:r>
              <a:rPr b="0" lang="en-US" sz="2200" strike="noStrike">
                <a:solidFill>
                  <a:srgbClr val="000000"/>
                </a:solidFill>
                <a:latin typeface="Arial"/>
                <a:ea typeface="Arial"/>
                <a:cs typeface="Arial"/>
                <a:sym typeface="Arial"/>
              </a:rPr>
              <a:t>From the plot, we can observe that success rate since 2013 kept on increasing till 2020.</a:t>
            </a:r>
            <a:endParaRPr b="0" sz="2200"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grpSp>
        <p:nvGrpSpPr>
          <p:cNvPr id="399" name="Google Shape;399;p75"/>
          <p:cNvGrpSpPr/>
          <p:nvPr/>
        </p:nvGrpSpPr>
        <p:grpSpPr>
          <a:xfrm>
            <a:off x="540" y="4601340"/>
            <a:ext cx="1013760" cy="2017080"/>
            <a:chOff x="540" y="4601340"/>
            <a:chExt cx="1013760" cy="2017080"/>
          </a:xfrm>
        </p:grpSpPr>
        <p:sp>
          <p:nvSpPr>
            <p:cNvPr id="400" name="Google Shape;400;p75"/>
            <p:cNvSpPr/>
            <p:nvPr/>
          </p:nvSpPr>
          <p:spPr>
            <a:xfrm rot="5400000">
              <a:off x="-5011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5"/>
            <p:cNvSpPr/>
            <p:nvPr/>
          </p:nvSpPr>
          <p:spPr>
            <a:xfrm rot="2700000">
              <a:off x="42768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75"/>
          <p:cNvGrpSpPr/>
          <p:nvPr/>
        </p:nvGrpSpPr>
        <p:grpSpPr>
          <a:xfrm>
            <a:off x="11219209" y="360"/>
            <a:ext cx="972551" cy="1935000"/>
            <a:chOff x="11219209" y="360"/>
            <a:chExt cx="972551" cy="1935000"/>
          </a:xfrm>
        </p:grpSpPr>
        <p:sp>
          <p:nvSpPr>
            <p:cNvPr id="403" name="Google Shape;403;p75"/>
            <p:cNvSpPr/>
            <p:nvPr/>
          </p:nvSpPr>
          <p:spPr>
            <a:xfrm rot="2700000">
              <a:off x="11321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5"/>
            <p:cNvSpPr/>
            <p:nvPr/>
          </p:nvSpPr>
          <p:spPr>
            <a:xfrm rot="-5400000">
              <a:off x="1073808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75"/>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pic>
        <p:nvPicPr>
          <p:cNvPr id="406" name="Google Shape;406;p75"/>
          <p:cNvPicPr preferRelativeResize="0"/>
          <p:nvPr/>
        </p:nvPicPr>
        <p:blipFill rotWithShape="1">
          <a:blip r:embed="rId3">
            <a:alphaModFix/>
          </a:blip>
          <a:srcRect b="0" l="0" r="0" t="0"/>
          <a:stretch/>
        </p:blipFill>
        <p:spPr>
          <a:xfrm>
            <a:off x="4712760" y="1935360"/>
            <a:ext cx="6303600" cy="36021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0" name="Shape 410"/>
        <p:cNvGrpSpPr/>
        <p:nvPr/>
      </p:nvGrpSpPr>
      <p:grpSpPr>
        <a:xfrm>
          <a:off x="0" y="0"/>
          <a:ext cx="0" cy="0"/>
          <a:chOff x="0" y="0"/>
          <a:chExt cx="0" cy="0"/>
        </a:xfrm>
      </p:grpSpPr>
      <p:sp>
        <p:nvSpPr>
          <p:cNvPr id="411" name="Google Shape;411;p76"/>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6"/>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lang="en-US" sz="3700" strike="noStrike">
                <a:solidFill>
                  <a:srgbClr val="0B49CB"/>
                </a:solidFill>
                <a:latin typeface="Arial"/>
                <a:ea typeface="Arial"/>
                <a:cs typeface="Arial"/>
                <a:sym typeface="Arial"/>
              </a:rPr>
              <a:t>All Launch Site Names</a:t>
            </a:r>
            <a:endParaRPr b="0" sz="3700" strike="noStrike">
              <a:latin typeface="Arial"/>
              <a:ea typeface="Arial"/>
              <a:cs typeface="Arial"/>
              <a:sym typeface="Arial"/>
            </a:endParaRPr>
          </a:p>
        </p:txBody>
      </p:sp>
      <p:sp>
        <p:nvSpPr>
          <p:cNvPr id="413" name="Google Shape;413;p76"/>
          <p:cNvSpPr txBox="1"/>
          <p:nvPr/>
        </p:nvSpPr>
        <p:spPr>
          <a:xfrm>
            <a:off x="643320" y="1783080"/>
            <a:ext cx="4007880" cy="4393800"/>
          </a:xfrm>
          <a:prstGeom prst="rect">
            <a:avLst/>
          </a:prstGeom>
          <a:noFill/>
          <a:ln>
            <a:noFill/>
          </a:ln>
        </p:spPr>
        <p:txBody>
          <a:bodyPr anchorCtr="0" anchor="t" bIns="45700" lIns="91425" spcFirstLastPara="1" rIns="91425" wrap="square" tIns="45700">
            <a:normAutofit/>
          </a:bodyPr>
          <a:lstStyle/>
          <a:p>
            <a:pPr indent="-228240" lvl="0" marL="228600" marR="0" rtl="0" algn="l">
              <a:lnSpc>
                <a:spcPct val="90000"/>
              </a:lnSpc>
              <a:spcBef>
                <a:spcPts val="0"/>
              </a:spcBef>
              <a:spcAft>
                <a:spcPts val="0"/>
              </a:spcAft>
              <a:buClr>
                <a:srgbClr val="000000"/>
              </a:buClr>
              <a:buSzPts val="2200"/>
              <a:buFont typeface="Arial"/>
              <a:buChar char="•"/>
            </a:pPr>
            <a:r>
              <a:rPr b="0" lang="en-US" sz="2200" strike="noStrike">
                <a:solidFill>
                  <a:srgbClr val="000000"/>
                </a:solidFill>
                <a:latin typeface="Arial"/>
                <a:ea typeface="Arial"/>
                <a:cs typeface="Arial"/>
                <a:sym typeface="Arial"/>
              </a:rPr>
              <a:t>We used the key word </a:t>
            </a:r>
            <a:r>
              <a:rPr b="1" lang="en-US" sz="2200" strike="noStrike">
                <a:solidFill>
                  <a:srgbClr val="000000"/>
                </a:solidFill>
                <a:latin typeface="Arial"/>
                <a:ea typeface="Arial"/>
                <a:cs typeface="Arial"/>
                <a:sym typeface="Arial"/>
              </a:rPr>
              <a:t>DISTINCT</a:t>
            </a:r>
            <a:r>
              <a:rPr b="0" lang="en-US" sz="2200" strike="noStrike">
                <a:solidFill>
                  <a:srgbClr val="000000"/>
                </a:solidFill>
                <a:latin typeface="Arial"/>
                <a:ea typeface="Arial"/>
                <a:cs typeface="Arial"/>
                <a:sym typeface="Arial"/>
              </a:rPr>
              <a:t> to show only unique launch sites from the SpaceX data.</a:t>
            </a:r>
            <a:endParaRPr b="0" sz="2200"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grpSp>
        <p:nvGrpSpPr>
          <p:cNvPr id="414" name="Google Shape;414;p76"/>
          <p:cNvGrpSpPr/>
          <p:nvPr/>
        </p:nvGrpSpPr>
        <p:grpSpPr>
          <a:xfrm>
            <a:off x="540" y="4601340"/>
            <a:ext cx="1013760" cy="2017080"/>
            <a:chOff x="540" y="4601340"/>
            <a:chExt cx="1013760" cy="2017080"/>
          </a:xfrm>
        </p:grpSpPr>
        <p:sp>
          <p:nvSpPr>
            <p:cNvPr id="415" name="Google Shape;415;p76"/>
            <p:cNvSpPr/>
            <p:nvPr/>
          </p:nvSpPr>
          <p:spPr>
            <a:xfrm rot="5400000">
              <a:off x="-5011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6"/>
            <p:cNvSpPr/>
            <p:nvPr/>
          </p:nvSpPr>
          <p:spPr>
            <a:xfrm rot="2700000">
              <a:off x="42768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6"/>
          <p:cNvPicPr preferRelativeResize="0"/>
          <p:nvPr/>
        </p:nvPicPr>
        <p:blipFill rotWithShape="1">
          <a:blip r:embed="rId3">
            <a:alphaModFix/>
          </a:blip>
          <a:srcRect b="0" l="0" r="0" t="0"/>
          <a:stretch/>
        </p:blipFill>
        <p:spPr>
          <a:xfrm>
            <a:off x="5295240" y="2196720"/>
            <a:ext cx="6252840" cy="3534120"/>
          </a:xfrm>
          <a:prstGeom prst="rect">
            <a:avLst/>
          </a:prstGeom>
          <a:noFill/>
          <a:ln>
            <a:noFill/>
          </a:ln>
        </p:spPr>
      </p:pic>
      <p:grpSp>
        <p:nvGrpSpPr>
          <p:cNvPr id="418" name="Google Shape;418;p76"/>
          <p:cNvGrpSpPr/>
          <p:nvPr/>
        </p:nvGrpSpPr>
        <p:grpSpPr>
          <a:xfrm>
            <a:off x="11219209" y="360"/>
            <a:ext cx="972551" cy="1935000"/>
            <a:chOff x="11219209" y="360"/>
            <a:chExt cx="972551" cy="1935000"/>
          </a:xfrm>
        </p:grpSpPr>
        <p:sp>
          <p:nvSpPr>
            <p:cNvPr id="419" name="Google Shape;419;p76"/>
            <p:cNvSpPr/>
            <p:nvPr/>
          </p:nvSpPr>
          <p:spPr>
            <a:xfrm rot="2700000">
              <a:off x="11321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6"/>
            <p:cNvSpPr/>
            <p:nvPr/>
          </p:nvSpPr>
          <p:spPr>
            <a:xfrm rot="-5400000">
              <a:off x="1073808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76"/>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77"/>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427" name="Google Shape;427;p77"/>
          <p:cNvSpPr txBox="1"/>
          <p:nvPr/>
        </p:nvSpPr>
        <p:spPr>
          <a:xfrm>
            <a:off x="770040" y="1825560"/>
            <a:ext cx="10222560" cy="412272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8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We used the query above to display 5 records where launch sites begin with `CCA`</a:t>
            </a:r>
            <a:endParaRPr b="0" sz="2200" strike="noStrike">
              <a:solidFill>
                <a:srgbClr val="000000"/>
              </a:solidFill>
              <a:latin typeface="Calibri"/>
              <a:ea typeface="Calibri"/>
              <a:cs typeface="Calibri"/>
              <a:sym typeface="Calibri"/>
            </a:endParaRPr>
          </a:p>
        </p:txBody>
      </p:sp>
      <p:sp>
        <p:nvSpPr>
          <p:cNvPr id="428" name="Google Shape;428;p7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Launch Site Names Begin with 'CCA'</a:t>
            </a:r>
            <a:endParaRPr b="0" sz="3120" strike="noStrike">
              <a:latin typeface="Arial"/>
              <a:ea typeface="Arial"/>
              <a:cs typeface="Arial"/>
              <a:sym typeface="Arial"/>
            </a:endParaRPr>
          </a:p>
        </p:txBody>
      </p:sp>
      <p:pic>
        <p:nvPicPr>
          <p:cNvPr id="429" name="Google Shape;429;p77"/>
          <p:cNvPicPr preferRelativeResize="0"/>
          <p:nvPr/>
        </p:nvPicPr>
        <p:blipFill rotWithShape="1">
          <a:blip r:embed="rId4">
            <a:alphaModFix/>
          </a:blip>
          <a:srcRect b="0" l="0" r="0" t="0"/>
          <a:stretch/>
        </p:blipFill>
        <p:spPr>
          <a:xfrm>
            <a:off x="867240" y="1626480"/>
            <a:ext cx="10028160" cy="2906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8"/>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435" name="Google Shape;435;p78"/>
          <p:cNvSpPr txBox="1"/>
          <p:nvPr/>
        </p:nvSpPr>
        <p:spPr>
          <a:xfrm>
            <a:off x="770040" y="1825560"/>
            <a:ext cx="9745200" cy="435096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calculated the total payload carried by boosters from NASA as 45596 using the query below</a:t>
            </a:r>
            <a:endParaRPr b="0" sz="2200" strike="noStrike">
              <a:solidFill>
                <a:srgbClr val="000000"/>
              </a:solidFill>
              <a:latin typeface="Calibri"/>
              <a:ea typeface="Calibri"/>
              <a:cs typeface="Calibri"/>
              <a:sym typeface="Calibri"/>
            </a:endParaRPr>
          </a:p>
        </p:txBody>
      </p:sp>
      <p:sp>
        <p:nvSpPr>
          <p:cNvPr id="436" name="Google Shape;436;p7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Total Payload Mass</a:t>
            </a:r>
            <a:endParaRPr b="0" sz="3120" strike="noStrike">
              <a:latin typeface="Arial"/>
              <a:ea typeface="Arial"/>
              <a:cs typeface="Arial"/>
              <a:sym typeface="Arial"/>
            </a:endParaRPr>
          </a:p>
        </p:txBody>
      </p:sp>
      <p:pic>
        <p:nvPicPr>
          <p:cNvPr id="437" name="Google Shape;437;p78"/>
          <p:cNvPicPr preferRelativeResize="0"/>
          <p:nvPr/>
        </p:nvPicPr>
        <p:blipFill rotWithShape="1">
          <a:blip r:embed="rId4">
            <a:alphaModFix/>
          </a:blip>
          <a:srcRect b="0" l="0" r="0" t="0"/>
          <a:stretch/>
        </p:blipFill>
        <p:spPr>
          <a:xfrm>
            <a:off x="1859040" y="2833200"/>
            <a:ext cx="7414920" cy="29419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1" name="Shape 441"/>
        <p:cNvGrpSpPr/>
        <p:nvPr/>
      </p:nvGrpSpPr>
      <p:grpSpPr>
        <a:xfrm>
          <a:off x="0" y="0"/>
          <a:ext cx="0" cy="0"/>
          <a:chOff x="0" y="0"/>
          <a:chExt cx="0" cy="0"/>
        </a:xfrm>
      </p:grpSpPr>
      <p:sp>
        <p:nvSpPr>
          <p:cNvPr id="442" name="Google Shape;442;p79"/>
          <p:cNvSpPr/>
          <p:nvPr/>
        </p:nvSpPr>
        <p:spPr>
          <a:xfrm>
            <a:off x="649080" y="629280"/>
            <a:ext cx="3504960" cy="1621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700" strike="noStrike">
                <a:solidFill>
                  <a:srgbClr val="0B49CB"/>
                </a:solidFill>
                <a:latin typeface="Arial"/>
                <a:ea typeface="Arial"/>
                <a:cs typeface="Arial"/>
                <a:sym typeface="Arial"/>
              </a:rPr>
              <a:t>Average Payload Mass by F9 v1.1</a:t>
            </a:r>
            <a:endParaRPr b="0" sz="3700" strike="noStrike">
              <a:latin typeface="Arial"/>
              <a:ea typeface="Arial"/>
              <a:cs typeface="Arial"/>
              <a:sym typeface="Arial"/>
            </a:endParaRPr>
          </a:p>
        </p:txBody>
      </p:sp>
      <p:sp>
        <p:nvSpPr>
          <p:cNvPr id="443" name="Google Shape;443;p79"/>
          <p:cNvSpPr txBox="1"/>
          <p:nvPr/>
        </p:nvSpPr>
        <p:spPr>
          <a:xfrm>
            <a:off x="649080" y="2438280"/>
            <a:ext cx="3504960" cy="37850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We calculated the average payload mass carried by booster version F9 v1.1 as 2928.4</a:t>
            </a:r>
            <a:endParaRPr b="0" sz="20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000" strike="noStrike">
              <a:solidFill>
                <a:srgbClr val="000000"/>
              </a:solidFill>
              <a:latin typeface="Calibri"/>
              <a:ea typeface="Calibri"/>
              <a:cs typeface="Calibri"/>
              <a:sym typeface="Calibri"/>
            </a:endParaRPr>
          </a:p>
        </p:txBody>
      </p:sp>
      <p:sp>
        <p:nvSpPr>
          <p:cNvPr id="444" name="Google Shape;444;p79"/>
          <p:cNvSpPr/>
          <p:nvPr/>
        </p:nvSpPr>
        <p:spPr>
          <a:xfrm>
            <a:off x="4638960" y="0"/>
            <a:ext cx="7552440" cy="6857640"/>
          </a:xfrm>
          <a:prstGeom prst="rect">
            <a:avLst/>
          </a:prstGeom>
          <a:solidFill>
            <a:srgbClr val="C8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9"/>
          <p:cNvSpPr/>
          <p:nvPr/>
        </p:nvSpPr>
        <p:spPr>
          <a:xfrm>
            <a:off x="5123520" y="557640"/>
            <a:ext cx="6583680" cy="5738760"/>
          </a:xfrm>
          <a:prstGeom prst="roundRect">
            <a:avLst>
              <a:gd fmla="val 0" name="adj"/>
            </a:avLst>
          </a:prstGeom>
          <a:solidFill>
            <a:srgbClr val="FFFFFF"/>
          </a:solidFill>
          <a:ln cap="flat" cmpd="sng" w="9525">
            <a:solidFill>
              <a:srgbClr val="C8CACA"/>
            </a:solidFill>
            <a:prstDash val="solid"/>
            <a:miter lim="8000"/>
            <a:headEnd len="sm" w="sm" type="none"/>
            <a:tailEnd len="sm" w="sm" type="none"/>
          </a:ln>
          <a:effectLst>
            <a:outerShdw dir="5400000" dist="1908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79"/>
          <p:cNvPicPr preferRelativeResize="0"/>
          <p:nvPr/>
        </p:nvPicPr>
        <p:blipFill rotWithShape="1">
          <a:blip r:embed="rId3">
            <a:alphaModFix/>
          </a:blip>
          <a:srcRect b="0" l="0" r="0" t="0"/>
          <a:stretch/>
        </p:blipFill>
        <p:spPr>
          <a:xfrm>
            <a:off x="5405760" y="2217960"/>
            <a:ext cx="6018840" cy="2418480"/>
          </a:xfrm>
          <a:prstGeom prst="rect">
            <a:avLst/>
          </a:prstGeom>
          <a:noFill/>
          <a:ln>
            <a:noFill/>
          </a:ln>
        </p:spPr>
      </p:pic>
      <p:sp>
        <p:nvSpPr>
          <p:cNvPr id="447" name="Google Shape;447;p79"/>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303030"/>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p80"/>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0"/>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First Successful Ground Landing Date</a:t>
            </a:r>
            <a:endParaRPr b="0" sz="3600" strike="noStrike">
              <a:latin typeface="Arial"/>
              <a:ea typeface="Arial"/>
              <a:cs typeface="Arial"/>
              <a:sym typeface="Arial"/>
            </a:endParaRPr>
          </a:p>
        </p:txBody>
      </p:sp>
      <p:sp>
        <p:nvSpPr>
          <p:cNvPr id="454" name="Google Shape;454;p80"/>
          <p:cNvSpPr txBox="1"/>
          <p:nvPr/>
        </p:nvSpPr>
        <p:spPr>
          <a:xfrm>
            <a:off x="643320" y="1783080"/>
            <a:ext cx="4007880" cy="4393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We observed that the dates of the first successful landing outcome on ground pad was 22</a:t>
            </a:r>
            <a:r>
              <a:rPr b="0" baseline="30000" lang="en-US" sz="1800" strike="noStrike">
                <a:solidFill>
                  <a:srgbClr val="000000"/>
                </a:solidFill>
                <a:latin typeface="Arial"/>
                <a:ea typeface="Arial"/>
                <a:cs typeface="Arial"/>
                <a:sym typeface="Arial"/>
              </a:rPr>
              <a:t>nd</a:t>
            </a:r>
            <a:r>
              <a:rPr b="0" lang="en-US" sz="1800" strike="noStrike">
                <a:solidFill>
                  <a:srgbClr val="000000"/>
                </a:solidFill>
                <a:latin typeface="Arial"/>
                <a:ea typeface="Arial"/>
                <a:cs typeface="Arial"/>
                <a:sym typeface="Arial"/>
              </a:rPr>
              <a:t> December 2015</a:t>
            </a:r>
            <a:endParaRPr b="0" sz="1800" strike="noStrike">
              <a:solidFill>
                <a:srgbClr val="000000"/>
              </a:solidFill>
              <a:latin typeface="Calibri"/>
              <a:ea typeface="Calibri"/>
              <a:cs typeface="Calibri"/>
              <a:sym typeface="Calibri"/>
            </a:endParaRPr>
          </a:p>
        </p:txBody>
      </p:sp>
      <p:grpSp>
        <p:nvGrpSpPr>
          <p:cNvPr id="455" name="Google Shape;455;p80"/>
          <p:cNvGrpSpPr/>
          <p:nvPr/>
        </p:nvGrpSpPr>
        <p:grpSpPr>
          <a:xfrm>
            <a:off x="540" y="4601340"/>
            <a:ext cx="1013760" cy="2017080"/>
            <a:chOff x="540" y="4601340"/>
            <a:chExt cx="1013760" cy="2017080"/>
          </a:xfrm>
        </p:grpSpPr>
        <p:sp>
          <p:nvSpPr>
            <p:cNvPr id="456" name="Google Shape;456;p80"/>
            <p:cNvSpPr/>
            <p:nvPr/>
          </p:nvSpPr>
          <p:spPr>
            <a:xfrm rot="5400000">
              <a:off x="-5011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0"/>
            <p:cNvSpPr/>
            <p:nvPr/>
          </p:nvSpPr>
          <p:spPr>
            <a:xfrm rot="2700000">
              <a:off x="42768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80"/>
          <p:cNvPicPr preferRelativeResize="0"/>
          <p:nvPr/>
        </p:nvPicPr>
        <p:blipFill rotWithShape="1">
          <a:blip r:embed="rId3">
            <a:alphaModFix/>
          </a:blip>
          <a:srcRect b="0" l="0" r="0" t="0"/>
          <a:stretch/>
        </p:blipFill>
        <p:spPr>
          <a:xfrm>
            <a:off x="5295240" y="2716920"/>
            <a:ext cx="6252840" cy="2494080"/>
          </a:xfrm>
          <a:prstGeom prst="rect">
            <a:avLst/>
          </a:prstGeom>
          <a:noFill/>
          <a:ln>
            <a:noFill/>
          </a:ln>
        </p:spPr>
      </p:pic>
      <p:grpSp>
        <p:nvGrpSpPr>
          <p:cNvPr id="459" name="Google Shape;459;p80"/>
          <p:cNvGrpSpPr/>
          <p:nvPr/>
        </p:nvGrpSpPr>
        <p:grpSpPr>
          <a:xfrm>
            <a:off x="11219209" y="360"/>
            <a:ext cx="972551" cy="1935000"/>
            <a:chOff x="11219209" y="360"/>
            <a:chExt cx="972551" cy="1935000"/>
          </a:xfrm>
        </p:grpSpPr>
        <p:sp>
          <p:nvSpPr>
            <p:cNvPr id="460" name="Google Shape;460;p80"/>
            <p:cNvSpPr/>
            <p:nvPr/>
          </p:nvSpPr>
          <p:spPr>
            <a:xfrm rot="2700000">
              <a:off x="11321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0"/>
            <p:cNvSpPr/>
            <p:nvPr/>
          </p:nvSpPr>
          <p:spPr>
            <a:xfrm rot="-5400000">
              <a:off x="1073808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80"/>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6" name="Shape 466"/>
        <p:cNvGrpSpPr/>
        <p:nvPr/>
      </p:nvGrpSpPr>
      <p:grpSpPr>
        <a:xfrm>
          <a:off x="0" y="0"/>
          <a:ext cx="0" cy="0"/>
          <a:chOff x="0" y="0"/>
          <a:chExt cx="0" cy="0"/>
        </a:xfrm>
      </p:grpSpPr>
      <p:sp>
        <p:nvSpPr>
          <p:cNvPr id="467" name="Google Shape;467;p81"/>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81"/>
          <p:cNvGrpSpPr/>
          <p:nvPr/>
        </p:nvGrpSpPr>
        <p:grpSpPr>
          <a:xfrm>
            <a:off x="-1440" y="360"/>
            <a:ext cx="973631" cy="1935000"/>
            <a:chOff x="-1440" y="360"/>
            <a:chExt cx="973631" cy="1935000"/>
          </a:xfrm>
        </p:grpSpPr>
        <p:sp>
          <p:nvSpPr>
            <p:cNvPr id="469" name="Google Shape;469;p81"/>
            <p:cNvSpPr/>
            <p:nvPr/>
          </p:nvSpPr>
          <p:spPr>
            <a:xfrm flipH="1" rot="-2700000">
              <a:off x="377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1"/>
            <p:cNvSpPr/>
            <p:nvPr/>
          </p:nvSpPr>
          <p:spPr>
            <a:xfrm flipH="1" rot="5400000">
              <a:off x="-48276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81"/>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Successful Drone Ship Landing with Payload between 4000 and 6000</a:t>
            </a:r>
            <a:endParaRPr b="0" sz="3600" strike="noStrike">
              <a:latin typeface="Arial"/>
              <a:ea typeface="Arial"/>
              <a:cs typeface="Arial"/>
              <a:sym typeface="Arial"/>
            </a:endParaRPr>
          </a:p>
        </p:txBody>
      </p:sp>
      <p:pic>
        <p:nvPicPr>
          <p:cNvPr id="472" name="Google Shape;472;p81"/>
          <p:cNvPicPr preferRelativeResize="0"/>
          <p:nvPr/>
        </p:nvPicPr>
        <p:blipFill rotWithShape="1">
          <a:blip r:embed="rId3">
            <a:alphaModFix/>
          </a:blip>
          <a:srcRect b="0" l="0" r="0" t="0"/>
          <a:stretch/>
        </p:blipFill>
        <p:spPr>
          <a:xfrm>
            <a:off x="643320" y="1783080"/>
            <a:ext cx="6252840" cy="4283640"/>
          </a:xfrm>
          <a:prstGeom prst="rect">
            <a:avLst/>
          </a:prstGeom>
          <a:noFill/>
          <a:ln>
            <a:noFill/>
          </a:ln>
        </p:spPr>
      </p:pic>
      <p:sp>
        <p:nvSpPr>
          <p:cNvPr id="473" name="Google Shape;473;p81"/>
          <p:cNvSpPr txBox="1"/>
          <p:nvPr/>
        </p:nvSpPr>
        <p:spPr>
          <a:xfrm>
            <a:off x="7544160" y="1783080"/>
            <a:ext cx="4004280" cy="4393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We used the </a:t>
            </a:r>
            <a:r>
              <a:rPr b="1" lang="en-US" sz="2000" strike="noStrike">
                <a:solidFill>
                  <a:srgbClr val="000000"/>
                </a:solidFill>
                <a:latin typeface="Arial"/>
                <a:ea typeface="Arial"/>
                <a:cs typeface="Arial"/>
                <a:sym typeface="Arial"/>
              </a:rPr>
              <a:t>WHERE</a:t>
            </a:r>
            <a:r>
              <a:rPr b="0" lang="en-US" sz="2000" strike="noStrike">
                <a:solidFill>
                  <a:srgbClr val="000000"/>
                </a:solidFill>
                <a:latin typeface="Arial"/>
                <a:ea typeface="Arial"/>
                <a:cs typeface="Arial"/>
                <a:sym typeface="Arial"/>
              </a:rPr>
              <a:t> clause to filter for boosters which have successfully landed on drone ship and applied the </a:t>
            </a:r>
            <a:r>
              <a:rPr b="1" lang="en-US" sz="2000" strike="noStrike">
                <a:solidFill>
                  <a:srgbClr val="000000"/>
                </a:solidFill>
                <a:latin typeface="Arial"/>
                <a:ea typeface="Arial"/>
                <a:cs typeface="Arial"/>
                <a:sym typeface="Arial"/>
              </a:rPr>
              <a:t>AND</a:t>
            </a:r>
            <a:r>
              <a:rPr b="0" lang="en-US" sz="2000" strike="noStrike">
                <a:solidFill>
                  <a:srgbClr val="000000"/>
                </a:solidFill>
                <a:latin typeface="Arial"/>
                <a:ea typeface="Arial"/>
                <a:cs typeface="Arial"/>
                <a:sym typeface="Arial"/>
              </a:rPr>
              <a:t> condition to determine successful landing with payload mass greater than 4000 but less than 6000</a:t>
            </a:r>
            <a:endParaRPr b="0" sz="20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000" strike="noStrike">
              <a:solidFill>
                <a:srgbClr val="000000"/>
              </a:solidFill>
              <a:latin typeface="Calibri"/>
              <a:ea typeface="Calibri"/>
              <a:cs typeface="Calibri"/>
              <a:sym typeface="Calibri"/>
            </a:endParaRPr>
          </a:p>
        </p:txBody>
      </p:sp>
      <p:sp>
        <p:nvSpPr>
          <p:cNvPr id="474" name="Google Shape;474;p81"/>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grpSp>
        <p:nvGrpSpPr>
          <p:cNvPr id="475" name="Google Shape;475;p81"/>
          <p:cNvGrpSpPr/>
          <p:nvPr/>
        </p:nvGrpSpPr>
        <p:grpSpPr>
          <a:xfrm>
            <a:off x="11178180" y="4601340"/>
            <a:ext cx="1013760" cy="2017080"/>
            <a:chOff x="11178180" y="4601340"/>
            <a:chExt cx="1013760" cy="2017080"/>
          </a:xfrm>
        </p:grpSpPr>
        <p:sp>
          <p:nvSpPr>
            <p:cNvPr id="476" name="Google Shape;476;p81"/>
            <p:cNvSpPr/>
            <p:nvPr/>
          </p:nvSpPr>
          <p:spPr>
            <a:xfrm flipH="1" rot="-5400000">
              <a:off x="106765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1"/>
            <p:cNvSpPr/>
            <p:nvPr/>
          </p:nvSpPr>
          <p:spPr>
            <a:xfrm rot="2700000">
              <a:off x="1127880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55"/>
          <p:cNvSpPr txBox="1"/>
          <p:nvPr/>
        </p:nvSpPr>
        <p:spPr>
          <a:xfrm>
            <a:off x="8714880" y="633240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
        <p:nvSpPr>
          <p:cNvPr id="238" name="Google Shape;238;p55"/>
          <p:cNvSpPr/>
          <p:nvPr/>
        </p:nvSpPr>
        <p:spPr>
          <a:xfrm>
            <a:off x="770040" y="1502640"/>
            <a:ext cx="10687680" cy="4816440"/>
          </a:xfrm>
          <a:prstGeom prst="rect">
            <a:avLst/>
          </a:prstGeom>
          <a:noFill/>
          <a:ln>
            <a:noFill/>
          </a:ln>
        </p:spPr>
        <p:txBody>
          <a:bodyPr anchorCtr="0" anchor="t" bIns="45700" lIns="91425" spcFirstLastPara="1" rIns="91425" wrap="square" tIns="45700">
            <a:noAutofit/>
          </a:bodyPr>
          <a:lstStyle/>
          <a:p>
            <a:pPr indent="-228240" lvl="0" marL="228600" marR="0" rtl="0" algn="l">
              <a:lnSpc>
                <a:spcPct val="100000"/>
              </a:lnSpc>
              <a:spcBef>
                <a:spcPts val="0"/>
              </a:spcBef>
              <a:spcAft>
                <a:spcPts val="0"/>
              </a:spcAft>
              <a:buClr>
                <a:srgbClr val="292929"/>
              </a:buClr>
              <a:buSzPts val="1848"/>
              <a:buFont typeface="Arial"/>
              <a:buChar char="•"/>
            </a:pPr>
            <a:r>
              <a:rPr b="0" i="0" lang="en-US" sz="1848" u="none" cap="none" strike="noStrike">
                <a:solidFill>
                  <a:srgbClr val="292929"/>
                </a:solidFill>
                <a:latin typeface="Arial"/>
                <a:ea typeface="Arial"/>
                <a:cs typeface="Arial"/>
                <a:sym typeface="Arial"/>
              </a:rPr>
              <a:t>Summary of methodologies</a:t>
            </a:r>
            <a:endParaRPr b="0" i="0" sz="1848"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Data Collection through API</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Data Collection with Web Scraping</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Data Wrangling</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Exploratory Data Analysis with SQL</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Exploratory Data Analysis with Data Visualization</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Interactive Visual Analytics with Folium</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Machine Learning Prediction</a:t>
            </a:r>
            <a:endParaRPr b="0" i="0" sz="1512" u="none" cap="none" strike="noStrike">
              <a:latin typeface="Arial"/>
              <a:ea typeface="Arial"/>
              <a:cs typeface="Arial"/>
              <a:sym typeface="Arial"/>
            </a:endParaRPr>
          </a:p>
          <a:p>
            <a:pPr indent="-228240" lvl="0" marL="228600" marR="0" rtl="0" algn="l">
              <a:lnSpc>
                <a:spcPct val="100000"/>
              </a:lnSpc>
              <a:spcBef>
                <a:spcPts val="1400"/>
              </a:spcBef>
              <a:spcAft>
                <a:spcPts val="0"/>
              </a:spcAft>
              <a:buClr>
                <a:srgbClr val="292929"/>
              </a:buClr>
              <a:buSzPts val="1848"/>
              <a:buFont typeface="Arial"/>
              <a:buChar char="•"/>
            </a:pPr>
            <a:r>
              <a:rPr b="0" i="0" lang="en-US" sz="1848" u="none" cap="none" strike="noStrike">
                <a:solidFill>
                  <a:srgbClr val="292929"/>
                </a:solidFill>
                <a:latin typeface="Arial"/>
                <a:ea typeface="Arial"/>
                <a:cs typeface="Arial"/>
                <a:sym typeface="Arial"/>
              </a:rPr>
              <a:t>Summary of all results</a:t>
            </a:r>
            <a:endParaRPr b="0" i="0" sz="1848"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Exploratory Data Analysis result</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Interactive analytics in screenshots</a:t>
            </a:r>
            <a:endParaRPr b="0" i="0" sz="1512" u="none" cap="none" strike="noStrike">
              <a:latin typeface="Arial"/>
              <a:ea typeface="Arial"/>
              <a:cs typeface="Arial"/>
              <a:sym typeface="Arial"/>
            </a:endParaRPr>
          </a:p>
          <a:p>
            <a:pPr indent="-228240" lvl="1" marL="685800" marR="0" rtl="0" algn="l">
              <a:lnSpc>
                <a:spcPct val="100000"/>
              </a:lnSpc>
              <a:spcBef>
                <a:spcPts val="1400"/>
              </a:spcBef>
              <a:spcAft>
                <a:spcPts val="0"/>
              </a:spcAft>
              <a:buClr>
                <a:srgbClr val="292929"/>
              </a:buClr>
              <a:buSzPts val="1512"/>
              <a:buFont typeface="Arial"/>
              <a:buChar char="-"/>
            </a:pPr>
            <a:r>
              <a:rPr b="0" i="0" lang="en-US" sz="1512" u="none" cap="none" strike="noStrike">
                <a:solidFill>
                  <a:srgbClr val="292929"/>
                </a:solidFill>
                <a:latin typeface="Arial"/>
                <a:ea typeface="Arial"/>
                <a:cs typeface="Arial"/>
                <a:sym typeface="Arial"/>
              </a:rPr>
              <a:t>Predictive Analytics result</a:t>
            </a:r>
            <a:endParaRPr b="0" i="0" sz="1512"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1512" u="none" cap="none" strike="noStrike">
              <a:latin typeface="Arial"/>
              <a:ea typeface="Arial"/>
              <a:cs typeface="Arial"/>
              <a:sym typeface="Arial"/>
            </a:endParaRPr>
          </a:p>
        </p:txBody>
      </p:sp>
      <p:sp>
        <p:nvSpPr>
          <p:cNvPr id="239" name="Google Shape;239;p55"/>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120" u="none" cap="none" strike="noStrike">
                <a:solidFill>
                  <a:srgbClr val="0B49CB"/>
                </a:solidFill>
                <a:latin typeface="Arial"/>
                <a:ea typeface="Arial"/>
                <a:cs typeface="Arial"/>
                <a:sym typeface="Arial"/>
              </a:rPr>
              <a:t>Executive Summary</a:t>
            </a:r>
            <a:endParaRPr b="0" i="0" sz="312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1" name="Shape 481"/>
        <p:cNvGrpSpPr/>
        <p:nvPr/>
      </p:nvGrpSpPr>
      <p:grpSpPr>
        <a:xfrm>
          <a:off x="0" y="0"/>
          <a:ext cx="0" cy="0"/>
          <a:chOff x="0" y="0"/>
          <a:chExt cx="0" cy="0"/>
        </a:xfrm>
      </p:grpSpPr>
      <p:sp>
        <p:nvSpPr>
          <p:cNvPr id="482" name="Google Shape;482;p82"/>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82"/>
          <p:cNvGrpSpPr/>
          <p:nvPr/>
        </p:nvGrpSpPr>
        <p:grpSpPr>
          <a:xfrm>
            <a:off x="-1440" y="360"/>
            <a:ext cx="973631" cy="1935000"/>
            <a:chOff x="-1440" y="360"/>
            <a:chExt cx="973631" cy="1935000"/>
          </a:xfrm>
        </p:grpSpPr>
        <p:sp>
          <p:nvSpPr>
            <p:cNvPr id="484" name="Google Shape;484;p82"/>
            <p:cNvSpPr/>
            <p:nvPr/>
          </p:nvSpPr>
          <p:spPr>
            <a:xfrm flipH="1" rot="-2700000">
              <a:off x="377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2"/>
            <p:cNvSpPr/>
            <p:nvPr/>
          </p:nvSpPr>
          <p:spPr>
            <a:xfrm flipH="1" rot="5400000">
              <a:off x="-48276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82"/>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Total Number of Successful and Failure Mission Outcomes</a:t>
            </a:r>
            <a:endParaRPr b="0" sz="3600" strike="noStrike">
              <a:latin typeface="Arial"/>
              <a:ea typeface="Arial"/>
              <a:cs typeface="Arial"/>
              <a:sym typeface="Arial"/>
            </a:endParaRPr>
          </a:p>
        </p:txBody>
      </p:sp>
      <p:sp>
        <p:nvSpPr>
          <p:cNvPr id="487" name="Google Shape;487;p82"/>
          <p:cNvSpPr txBox="1"/>
          <p:nvPr/>
        </p:nvSpPr>
        <p:spPr>
          <a:xfrm>
            <a:off x="7544160" y="1783080"/>
            <a:ext cx="4004280" cy="4393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We used wildcard like ‘%’ to filter for </a:t>
            </a:r>
            <a:r>
              <a:rPr b="1" lang="en-US" sz="2000" strike="noStrike">
                <a:solidFill>
                  <a:srgbClr val="000000"/>
                </a:solidFill>
                <a:latin typeface="Arial"/>
                <a:ea typeface="Arial"/>
                <a:cs typeface="Arial"/>
                <a:sym typeface="Arial"/>
              </a:rPr>
              <a:t>WHERE</a:t>
            </a:r>
            <a:r>
              <a:rPr b="0" lang="en-US" sz="2000" strike="noStrike">
                <a:solidFill>
                  <a:srgbClr val="000000"/>
                </a:solidFill>
                <a:latin typeface="Arial"/>
                <a:ea typeface="Arial"/>
                <a:cs typeface="Arial"/>
                <a:sym typeface="Arial"/>
              </a:rPr>
              <a:t> MissionOutcome was a success or a failure. </a:t>
            </a:r>
            <a:endParaRPr b="0" sz="20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000" strike="noStrike">
              <a:solidFill>
                <a:srgbClr val="000000"/>
              </a:solidFill>
              <a:latin typeface="Calibri"/>
              <a:ea typeface="Calibri"/>
              <a:cs typeface="Calibri"/>
              <a:sym typeface="Calibri"/>
            </a:endParaRPr>
          </a:p>
        </p:txBody>
      </p:sp>
      <p:sp>
        <p:nvSpPr>
          <p:cNvPr id="488" name="Google Shape;488;p82"/>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grpSp>
        <p:nvGrpSpPr>
          <p:cNvPr id="489" name="Google Shape;489;p82"/>
          <p:cNvGrpSpPr/>
          <p:nvPr/>
        </p:nvGrpSpPr>
        <p:grpSpPr>
          <a:xfrm>
            <a:off x="11178180" y="4601340"/>
            <a:ext cx="1013760" cy="2017080"/>
            <a:chOff x="11178180" y="4601340"/>
            <a:chExt cx="1013760" cy="2017080"/>
          </a:xfrm>
        </p:grpSpPr>
        <p:sp>
          <p:nvSpPr>
            <p:cNvPr id="490" name="Google Shape;490;p82"/>
            <p:cNvSpPr/>
            <p:nvPr/>
          </p:nvSpPr>
          <p:spPr>
            <a:xfrm flipH="1" rot="-5400000">
              <a:off x="106765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2"/>
            <p:cNvSpPr/>
            <p:nvPr/>
          </p:nvSpPr>
          <p:spPr>
            <a:xfrm rot="2700000">
              <a:off x="1127880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82"/>
          <p:cNvPicPr preferRelativeResize="0"/>
          <p:nvPr/>
        </p:nvPicPr>
        <p:blipFill rotWithShape="1">
          <a:blip r:embed="rId3">
            <a:alphaModFix/>
          </a:blip>
          <a:srcRect b="0" l="0" r="0" t="0"/>
          <a:stretch/>
        </p:blipFill>
        <p:spPr>
          <a:xfrm>
            <a:off x="643320" y="1457640"/>
            <a:ext cx="5108400" cy="46328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6" name="Shape 496"/>
        <p:cNvGrpSpPr/>
        <p:nvPr/>
      </p:nvGrpSpPr>
      <p:grpSpPr>
        <a:xfrm>
          <a:off x="0" y="0"/>
          <a:ext cx="0" cy="0"/>
          <a:chOff x="0" y="0"/>
          <a:chExt cx="0" cy="0"/>
        </a:xfrm>
      </p:grpSpPr>
      <p:sp>
        <p:nvSpPr>
          <p:cNvPr id="497" name="Google Shape;497;p83"/>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3"/>
          <p:cNvSpPr/>
          <p:nvPr/>
        </p:nvSpPr>
        <p:spPr>
          <a:xfrm>
            <a:off x="0" y="0"/>
            <a:ext cx="5653080" cy="685764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3"/>
          <p:cNvSpPr/>
          <p:nvPr/>
        </p:nvSpPr>
        <p:spPr>
          <a:xfrm>
            <a:off x="838080" y="609480"/>
            <a:ext cx="4015440" cy="13305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1812" strike="noStrike">
                <a:solidFill>
                  <a:srgbClr val="0B49CB"/>
                </a:solidFill>
                <a:latin typeface="Arial"/>
                <a:ea typeface="Arial"/>
                <a:cs typeface="Arial"/>
                <a:sym typeface="Arial"/>
              </a:rPr>
              <a:t>Boosters Carried Maximum Payload</a:t>
            </a:r>
            <a:endParaRPr b="0" sz="1812" strike="noStrike">
              <a:latin typeface="Arial"/>
              <a:ea typeface="Arial"/>
              <a:cs typeface="Arial"/>
              <a:sym typeface="Arial"/>
            </a:endParaRPr>
          </a:p>
        </p:txBody>
      </p:sp>
      <p:sp>
        <p:nvSpPr>
          <p:cNvPr id="500" name="Google Shape;500;p83"/>
          <p:cNvSpPr txBox="1"/>
          <p:nvPr/>
        </p:nvSpPr>
        <p:spPr>
          <a:xfrm>
            <a:off x="862200" y="2194200"/>
            <a:ext cx="3426480" cy="39081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1700" strike="noStrike">
                <a:solidFill>
                  <a:srgbClr val="000000"/>
                </a:solidFill>
                <a:latin typeface="Arial"/>
                <a:ea typeface="Arial"/>
                <a:cs typeface="Arial"/>
                <a:sym typeface="Arial"/>
              </a:rPr>
              <a:t>We determined the booster that have carried the maximum payload using a subquery in the </a:t>
            </a:r>
            <a:r>
              <a:rPr b="1" lang="en-US" sz="1700" strike="noStrike">
                <a:solidFill>
                  <a:srgbClr val="000000"/>
                </a:solidFill>
                <a:latin typeface="Arial"/>
                <a:ea typeface="Arial"/>
                <a:cs typeface="Arial"/>
                <a:sym typeface="Arial"/>
              </a:rPr>
              <a:t>WHERE</a:t>
            </a:r>
            <a:r>
              <a:rPr b="0" lang="en-US" sz="1700" strike="noStrike">
                <a:solidFill>
                  <a:srgbClr val="000000"/>
                </a:solidFill>
                <a:latin typeface="Arial"/>
                <a:ea typeface="Arial"/>
                <a:cs typeface="Arial"/>
                <a:sym typeface="Arial"/>
              </a:rPr>
              <a:t> clause and the </a:t>
            </a:r>
            <a:r>
              <a:rPr b="1" lang="en-US" sz="1700" strike="noStrike">
                <a:solidFill>
                  <a:srgbClr val="000000"/>
                </a:solidFill>
                <a:latin typeface="Arial"/>
                <a:ea typeface="Arial"/>
                <a:cs typeface="Arial"/>
                <a:sym typeface="Arial"/>
              </a:rPr>
              <a:t>MAX() </a:t>
            </a:r>
            <a:r>
              <a:rPr b="0" lang="en-US" sz="1700" strike="noStrike">
                <a:solidFill>
                  <a:srgbClr val="000000"/>
                </a:solidFill>
                <a:latin typeface="Arial"/>
                <a:ea typeface="Arial"/>
                <a:cs typeface="Arial"/>
                <a:sym typeface="Arial"/>
              </a:rPr>
              <a:t>function.</a:t>
            </a:r>
            <a:endParaRPr b="0" sz="1700" strike="noStrike">
              <a:solidFill>
                <a:srgbClr val="000000"/>
              </a:solidFill>
              <a:latin typeface="Calibri"/>
              <a:ea typeface="Calibri"/>
              <a:cs typeface="Calibri"/>
              <a:sym typeface="Calibri"/>
            </a:endParaRPr>
          </a:p>
        </p:txBody>
      </p:sp>
      <p:pic>
        <p:nvPicPr>
          <p:cNvPr id="501" name="Google Shape;501;p83"/>
          <p:cNvPicPr preferRelativeResize="0"/>
          <p:nvPr/>
        </p:nvPicPr>
        <p:blipFill rotWithShape="1">
          <a:blip r:embed="rId3">
            <a:alphaModFix/>
          </a:blip>
          <a:srcRect b="0" l="0" r="0" t="0"/>
          <a:stretch/>
        </p:blipFill>
        <p:spPr>
          <a:xfrm>
            <a:off x="5445360" y="963360"/>
            <a:ext cx="6154920" cy="4954680"/>
          </a:xfrm>
          <a:prstGeom prst="rect">
            <a:avLst/>
          </a:prstGeom>
          <a:noFill/>
          <a:ln>
            <a:noFill/>
          </a:ln>
        </p:spPr>
      </p:pic>
      <p:sp>
        <p:nvSpPr>
          <p:cNvPr id="502" name="Google Shape;502;p83"/>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000" strike="noStrike">
                <a:solidFill>
                  <a:srgbClr val="808080"/>
                </a:solidFill>
                <a:latin typeface="Calibri"/>
                <a:ea typeface="Calibri"/>
                <a:cs typeface="Calibri"/>
                <a:sym typeface="Calibri"/>
              </a:rPr>
              <a:t>‹#›</a:t>
            </a:fld>
            <a:endParaRPr b="0" sz="1000" strike="noStrike">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84"/>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508" name="Google Shape;508;p84"/>
          <p:cNvSpPr txBox="1"/>
          <p:nvPr/>
        </p:nvSpPr>
        <p:spPr>
          <a:xfrm>
            <a:off x="770040" y="1825560"/>
            <a:ext cx="9745200" cy="43509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used a combinations of the </a:t>
            </a:r>
            <a:r>
              <a:rPr b="1" lang="en-US" sz="2200" strike="noStrike">
                <a:solidFill>
                  <a:srgbClr val="292929"/>
                </a:solidFill>
                <a:latin typeface="Arial"/>
                <a:ea typeface="Arial"/>
                <a:cs typeface="Arial"/>
                <a:sym typeface="Arial"/>
              </a:rPr>
              <a:t>WHERE</a:t>
            </a:r>
            <a:r>
              <a:rPr b="0" lang="en-US" sz="2200" strike="noStrike">
                <a:solidFill>
                  <a:srgbClr val="292929"/>
                </a:solidFill>
                <a:latin typeface="Arial"/>
                <a:ea typeface="Arial"/>
                <a:cs typeface="Arial"/>
                <a:sym typeface="Arial"/>
              </a:rPr>
              <a:t> clause, </a:t>
            </a:r>
            <a:r>
              <a:rPr b="1" lang="en-US" sz="2200" strike="noStrike">
                <a:solidFill>
                  <a:srgbClr val="292929"/>
                </a:solidFill>
                <a:latin typeface="Arial"/>
                <a:ea typeface="Arial"/>
                <a:cs typeface="Arial"/>
                <a:sym typeface="Arial"/>
              </a:rPr>
              <a:t>LIKE</a:t>
            </a:r>
            <a:r>
              <a:rPr b="0" lang="en-US" sz="2200" strike="noStrike">
                <a:solidFill>
                  <a:srgbClr val="292929"/>
                </a:solidFill>
                <a:latin typeface="Arial"/>
                <a:ea typeface="Arial"/>
                <a:cs typeface="Arial"/>
                <a:sym typeface="Arial"/>
              </a:rPr>
              <a:t>, </a:t>
            </a:r>
            <a:r>
              <a:rPr b="1" lang="en-US" sz="2200" strike="noStrike">
                <a:solidFill>
                  <a:srgbClr val="292929"/>
                </a:solidFill>
                <a:latin typeface="Arial"/>
                <a:ea typeface="Arial"/>
                <a:cs typeface="Arial"/>
                <a:sym typeface="Arial"/>
              </a:rPr>
              <a:t>AND</a:t>
            </a:r>
            <a:r>
              <a:rPr b="0" lang="en-US" sz="2200" strike="noStrike">
                <a:solidFill>
                  <a:srgbClr val="292929"/>
                </a:solidFill>
                <a:latin typeface="Arial"/>
                <a:ea typeface="Arial"/>
                <a:cs typeface="Arial"/>
                <a:sym typeface="Arial"/>
              </a:rPr>
              <a:t>, and </a:t>
            </a:r>
            <a:r>
              <a:rPr b="1" lang="en-US" sz="2200" strike="noStrike">
                <a:solidFill>
                  <a:srgbClr val="292929"/>
                </a:solidFill>
                <a:latin typeface="Arial"/>
                <a:ea typeface="Arial"/>
                <a:cs typeface="Arial"/>
                <a:sym typeface="Arial"/>
              </a:rPr>
              <a:t>BETWEEN</a:t>
            </a:r>
            <a:r>
              <a:rPr b="0" lang="en-US" sz="2200" strike="noStrike">
                <a:solidFill>
                  <a:srgbClr val="292929"/>
                </a:solidFill>
                <a:latin typeface="Arial"/>
                <a:ea typeface="Arial"/>
                <a:cs typeface="Arial"/>
                <a:sym typeface="Arial"/>
              </a:rPr>
              <a:t> conditions to filter for failed landing outcomes in drone ship, their booster versions, and launch site names for year 2015</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sp>
        <p:nvSpPr>
          <p:cNvPr id="509" name="Google Shape;509;p84"/>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2015 Launch Records</a:t>
            </a:r>
            <a:endParaRPr b="0" sz="3120" strike="noStrike">
              <a:latin typeface="Arial"/>
              <a:ea typeface="Arial"/>
              <a:cs typeface="Arial"/>
              <a:sym typeface="Arial"/>
            </a:endParaRPr>
          </a:p>
        </p:txBody>
      </p:sp>
      <p:pic>
        <p:nvPicPr>
          <p:cNvPr id="510" name="Google Shape;510;p84"/>
          <p:cNvPicPr preferRelativeResize="0"/>
          <p:nvPr/>
        </p:nvPicPr>
        <p:blipFill rotWithShape="1">
          <a:blip r:embed="rId4">
            <a:alphaModFix/>
          </a:blip>
          <a:srcRect b="0" l="0" r="0" t="0"/>
          <a:stretch/>
        </p:blipFill>
        <p:spPr>
          <a:xfrm>
            <a:off x="2023200" y="3075480"/>
            <a:ext cx="7238520" cy="25808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85"/>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85"/>
          <p:cNvGrpSpPr/>
          <p:nvPr/>
        </p:nvGrpSpPr>
        <p:grpSpPr>
          <a:xfrm>
            <a:off x="-1440" y="360"/>
            <a:ext cx="973631" cy="1935000"/>
            <a:chOff x="-1440" y="360"/>
            <a:chExt cx="973631" cy="1935000"/>
          </a:xfrm>
        </p:grpSpPr>
        <p:sp>
          <p:nvSpPr>
            <p:cNvPr id="517" name="Google Shape;517;p85"/>
            <p:cNvSpPr/>
            <p:nvPr/>
          </p:nvSpPr>
          <p:spPr>
            <a:xfrm flipH="1" rot="-2700000">
              <a:off x="377280" y="1074600"/>
              <a:ext cx="492840" cy="492840"/>
            </a:xfrm>
            <a:prstGeom prst="rect">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p:nvPr/>
          </p:nvSpPr>
          <p:spPr>
            <a:xfrm flipH="1" rot="5400000">
              <a:off x="-482760" y="481680"/>
              <a:ext cx="1935000" cy="972360"/>
            </a:xfrm>
            <a:prstGeom prst="triangle">
              <a:avLst>
                <a:gd fmla="val 50000" name="adj"/>
              </a:avLst>
            </a:prstGeom>
            <a:solidFill>
              <a:srgbClr val="FFC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85"/>
          <p:cNvSpPr/>
          <p:nvPr/>
        </p:nvSpPr>
        <p:spPr>
          <a:xfrm>
            <a:off x="643320" y="321840"/>
            <a:ext cx="10904760" cy="1135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600" strike="noStrike">
                <a:solidFill>
                  <a:srgbClr val="0B49CB"/>
                </a:solidFill>
                <a:latin typeface="Arial"/>
                <a:ea typeface="Arial"/>
                <a:cs typeface="Arial"/>
                <a:sym typeface="Arial"/>
              </a:rPr>
              <a:t>Rank Landing Outcomes Between 2010-06-04 and 2017-03-20</a:t>
            </a:r>
            <a:endParaRPr b="0" sz="3600" strike="noStrike">
              <a:latin typeface="Arial"/>
              <a:ea typeface="Arial"/>
              <a:cs typeface="Arial"/>
              <a:sym typeface="Arial"/>
            </a:endParaRPr>
          </a:p>
        </p:txBody>
      </p:sp>
      <p:sp>
        <p:nvSpPr>
          <p:cNvPr id="520" name="Google Shape;520;p85"/>
          <p:cNvSpPr txBox="1"/>
          <p:nvPr/>
        </p:nvSpPr>
        <p:spPr>
          <a:xfrm>
            <a:off x="7544160" y="1783080"/>
            <a:ext cx="4004280" cy="4393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We selected Landing outcomes and the </a:t>
            </a:r>
            <a:r>
              <a:rPr b="1" lang="en-US" sz="2000" strike="noStrike">
                <a:solidFill>
                  <a:srgbClr val="000000"/>
                </a:solidFill>
                <a:latin typeface="Arial"/>
                <a:ea typeface="Arial"/>
                <a:cs typeface="Arial"/>
                <a:sym typeface="Arial"/>
              </a:rPr>
              <a:t>COUNT</a:t>
            </a:r>
            <a:r>
              <a:rPr b="0" lang="en-US" sz="2000" strike="noStrike">
                <a:solidFill>
                  <a:srgbClr val="000000"/>
                </a:solidFill>
                <a:latin typeface="Arial"/>
                <a:ea typeface="Arial"/>
                <a:cs typeface="Arial"/>
                <a:sym typeface="Arial"/>
              </a:rPr>
              <a:t> of landing outcomes from the data and used the </a:t>
            </a:r>
            <a:r>
              <a:rPr b="1" lang="en-US" sz="2000" strike="noStrike">
                <a:solidFill>
                  <a:srgbClr val="000000"/>
                </a:solidFill>
                <a:latin typeface="Arial"/>
                <a:ea typeface="Arial"/>
                <a:cs typeface="Arial"/>
                <a:sym typeface="Arial"/>
              </a:rPr>
              <a:t>WHERE</a:t>
            </a:r>
            <a:r>
              <a:rPr b="0" lang="en-US" sz="2000" strike="noStrike">
                <a:solidFill>
                  <a:srgbClr val="000000"/>
                </a:solidFill>
                <a:latin typeface="Arial"/>
                <a:ea typeface="Arial"/>
                <a:cs typeface="Arial"/>
                <a:sym typeface="Arial"/>
              </a:rPr>
              <a:t> clause to filter for landing outcomes </a:t>
            </a:r>
            <a:r>
              <a:rPr b="1" lang="en-US" sz="2000" strike="noStrike">
                <a:solidFill>
                  <a:srgbClr val="000000"/>
                </a:solidFill>
                <a:latin typeface="Arial"/>
                <a:ea typeface="Arial"/>
                <a:cs typeface="Arial"/>
                <a:sym typeface="Arial"/>
              </a:rPr>
              <a:t>BETWEEN</a:t>
            </a:r>
            <a:r>
              <a:rPr b="0" lang="en-US" sz="2000" strike="noStrike">
                <a:solidFill>
                  <a:srgbClr val="000000"/>
                </a:solidFill>
                <a:latin typeface="Arial"/>
                <a:ea typeface="Arial"/>
                <a:cs typeface="Arial"/>
                <a:sym typeface="Arial"/>
              </a:rPr>
              <a:t> 2010-06-04 to 2010-03-20.</a:t>
            </a:r>
            <a:endParaRPr b="0" sz="20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000" strike="noStrike">
                <a:solidFill>
                  <a:srgbClr val="000000"/>
                </a:solidFill>
                <a:latin typeface="Arial"/>
                <a:ea typeface="Arial"/>
                <a:cs typeface="Arial"/>
                <a:sym typeface="Arial"/>
              </a:rPr>
              <a:t>We applied the </a:t>
            </a:r>
            <a:r>
              <a:rPr b="1" lang="en-US" sz="2000" strike="noStrike">
                <a:solidFill>
                  <a:srgbClr val="000000"/>
                </a:solidFill>
                <a:latin typeface="Arial"/>
                <a:ea typeface="Arial"/>
                <a:cs typeface="Arial"/>
                <a:sym typeface="Arial"/>
              </a:rPr>
              <a:t>GROUP BY </a:t>
            </a:r>
            <a:r>
              <a:rPr b="0" lang="en-US" sz="2000" strike="noStrike">
                <a:solidFill>
                  <a:srgbClr val="000000"/>
                </a:solidFill>
                <a:latin typeface="Arial"/>
                <a:ea typeface="Arial"/>
                <a:cs typeface="Arial"/>
                <a:sym typeface="Arial"/>
              </a:rPr>
              <a:t>clause to group the landing outcomes and the </a:t>
            </a:r>
            <a:r>
              <a:rPr b="1" lang="en-US" sz="2000" strike="noStrike">
                <a:solidFill>
                  <a:srgbClr val="000000"/>
                </a:solidFill>
                <a:latin typeface="Arial"/>
                <a:ea typeface="Arial"/>
                <a:cs typeface="Arial"/>
                <a:sym typeface="Arial"/>
              </a:rPr>
              <a:t>ORDER BY </a:t>
            </a:r>
            <a:r>
              <a:rPr b="0" lang="en-US" sz="2000" strike="noStrike">
                <a:solidFill>
                  <a:srgbClr val="000000"/>
                </a:solidFill>
                <a:latin typeface="Arial"/>
                <a:ea typeface="Arial"/>
                <a:cs typeface="Arial"/>
                <a:sym typeface="Arial"/>
              </a:rPr>
              <a:t>clause to order the grouped landing outcome in descending order.</a:t>
            </a:r>
            <a:endParaRPr b="0" sz="20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000" strike="noStrike">
              <a:solidFill>
                <a:srgbClr val="000000"/>
              </a:solidFill>
              <a:latin typeface="Calibri"/>
              <a:ea typeface="Calibri"/>
              <a:cs typeface="Calibri"/>
              <a:sym typeface="Calibri"/>
            </a:endParaRPr>
          </a:p>
        </p:txBody>
      </p:sp>
      <p:sp>
        <p:nvSpPr>
          <p:cNvPr id="521" name="Google Shape;521;p85"/>
          <p:cNvSpPr txBox="1"/>
          <p:nvPr/>
        </p:nvSpPr>
        <p:spPr>
          <a:xfrm>
            <a:off x="880524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grpSp>
        <p:nvGrpSpPr>
          <p:cNvPr id="522" name="Google Shape;522;p85"/>
          <p:cNvGrpSpPr/>
          <p:nvPr/>
        </p:nvGrpSpPr>
        <p:grpSpPr>
          <a:xfrm>
            <a:off x="11178180" y="4601340"/>
            <a:ext cx="1013760" cy="2017080"/>
            <a:chOff x="11178180" y="4601340"/>
            <a:chExt cx="1013760" cy="2017080"/>
          </a:xfrm>
        </p:grpSpPr>
        <p:sp>
          <p:nvSpPr>
            <p:cNvPr id="523" name="Google Shape;523;p85"/>
            <p:cNvSpPr/>
            <p:nvPr/>
          </p:nvSpPr>
          <p:spPr>
            <a:xfrm flipH="1" rot="-5400000">
              <a:off x="10676520" y="5103000"/>
              <a:ext cx="2017080" cy="1013760"/>
            </a:xfrm>
            <a:prstGeom prst="triangle">
              <a:avLst>
                <a:gd fmla="val 50000" name="adj"/>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5"/>
            <p:cNvSpPr/>
            <p:nvPr/>
          </p:nvSpPr>
          <p:spPr>
            <a:xfrm rot="2700000">
              <a:off x="11278800" y="5728680"/>
              <a:ext cx="485280" cy="485280"/>
            </a:xfrm>
            <a:prstGeom prst="rect">
              <a:avLst/>
            </a:prstGeom>
            <a:solidFill>
              <a:srgbClr val="4472C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5" name="Google Shape;525;p85"/>
          <p:cNvPicPr preferRelativeResize="0"/>
          <p:nvPr/>
        </p:nvPicPr>
        <p:blipFill rotWithShape="1">
          <a:blip r:embed="rId3">
            <a:alphaModFix/>
          </a:blip>
          <a:srcRect b="0" l="0" r="0" t="0"/>
          <a:stretch/>
        </p:blipFill>
        <p:spPr>
          <a:xfrm>
            <a:off x="776160" y="1589400"/>
            <a:ext cx="6124320" cy="42955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87"/>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pic>
        <p:nvPicPr>
          <p:cNvPr id="535" name="Google Shape;535;p87"/>
          <p:cNvPicPr preferRelativeResize="0"/>
          <p:nvPr/>
        </p:nvPicPr>
        <p:blipFill rotWithShape="1">
          <a:blip r:embed="rId4">
            <a:alphaModFix/>
          </a:blip>
          <a:srcRect b="0" l="0" r="0" t="0"/>
          <a:stretch/>
        </p:blipFill>
        <p:spPr>
          <a:xfrm>
            <a:off x="770040" y="1308600"/>
            <a:ext cx="10515240" cy="4716720"/>
          </a:xfrm>
          <a:prstGeom prst="rect">
            <a:avLst/>
          </a:prstGeom>
          <a:noFill/>
          <a:ln>
            <a:noFill/>
          </a:ln>
        </p:spPr>
      </p:pic>
      <p:sp>
        <p:nvSpPr>
          <p:cNvPr id="536" name="Google Shape;536;p8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All launch sites global map markers</a:t>
            </a:r>
            <a:endParaRPr b="0" sz="312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88"/>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pic>
        <p:nvPicPr>
          <p:cNvPr id="542" name="Google Shape;542;p88"/>
          <p:cNvPicPr preferRelativeResize="0"/>
          <p:nvPr/>
        </p:nvPicPr>
        <p:blipFill rotWithShape="1">
          <a:blip r:embed="rId4">
            <a:alphaModFix/>
          </a:blip>
          <a:srcRect b="0" l="0" r="0" t="0"/>
          <a:stretch/>
        </p:blipFill>
        <p:spPr>
          <a:xfrm>
            <a:off x="770040" y="1253520"/>
            <a:ext cx="10687680" cy="4771800"/>
          </a:xfrm>
          <a:prstGeom prst="rect">
            <a:avLst/>
          </a:prstGeom>
          <a:noFill/>
          <a:ln>
            <a:noFill/>
          </a:ln>
        </p:spPr>
      </p:pic>
      <p:sp>
        <p:nvSpPr>
          <p:cNvPr id="543" name="Google Shape;543;p8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1080" strike="noStrike">
                <a:solidFill>
                  <a:srgbClr val="0B49CB"/>
                </a:solidFill>
                <a:latin typeface="Arial"/>
                <a:ea typeface="Arial"/>
                <a:cs typeface="Arial"/>
                <a:sym typeface="Arial"/>
              </a:rPr>
              <a:t>Markers showing launch sites with color labels</a:t>
            </a:r>
            <a:endParaRPr b="0" sz="1080"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sp>
        <p:nvSpPr>
          <p:cNvPr id="548" name="Google Shape;548;p89"/>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pic>
        <p:nvPicPr>
          <p:cNvPr id="549" name="Google Shape;549;p89"/>
          <p:cNvPicPr preferRelativeResize="0"/>
          <p:nvPr/>
        </p:nvPicPr>
        <p:blipFill rotWithShape="1">
          <a:blip r:embed="rId3">
            <a:alphaModFix/>
          </a:blip>
          <a:srcRect b="0" l="0" r="0" t="0"/>
          <a:stretch/>
        </p:blipFill>
        <p:spPr>
          <a:xfrm>
            <a:off x="770040" y="1362240"/>
            <a:ext cx="10092240" cy="5064480"/>
          </a:xfrm>
          <a:prstGeom prst="rect">
            <a:avLst/>
          </a:prstGeom>
          <a:noFill/>
          <a:ln>
            <a:noFill/>
          </a:ln>
        </p:spPr>
      </p:pic>
      <p:sp>
        <p:nvSpPr>
          <p:cNvPr id="550" name="Google Shape;550;p8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Launch Site distance to landmarks</a:t>
            </a:r>
            <a:endParaRPr b="0" sz="3120"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pic>
        <p:nvPicPr>
          <p:cNvPr id="559" name="Google Shape;559;p91"/>
          <p:cNvPicPr preferRelativeResize="0"/>
          <p:nvPr/>
        </p:nvPicPr>
        <p:blipFill rotWithShape="1">
          <a:blip r:embed="rId4">
            <a:alphaModFix/>
          </a:blip>
          <a:srcRect b="0" l="0" r="0" t="0"/>
          <a:stretch/>
        </p:blipFill>
        <p:spPr>
          <a:xfrm>
            <a:off x="752040" y="1454400"/>
            <a:ext cx="10687680" cy="4771800"/>
          </a:xfrm>
          <a:prstGeom prst="rect">
            <a:avLst/>
          </a:prstGeom>
          <a:noFill/>
          <a:ln>
            <a:noFill/>
          </a:ln>
        </p:spPr>
      </p:pic>
      <p:sp>
        <p:nvSpPr>
          <p:cNvPr id="560" name="Google Shape;560;p91"/>
          <p:cNvSpPr txBox="1"/>
          <p:nvPr/>
        </p:nvSpPr>
        <p:spPr>
          <a:xfrm>
            <a:off x="8714880" y="622656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561" name="Google Shape;561;p91"/>
          <p:cNvSpPr/>
          <p:nvPr/>
        </p:nvSpPr>
        <p:spPr>
          <a:xfrm>
            <a:off x="770040" y="45972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560" strike="noStrike">
                <a:solidFill>
                  <a:srgbClr val="0B49CB"/>
                </a:solidFill>
                <a:latin typeface="Arial"/>
                <a:ea typeface="Arial"/>
                <a:cs typeface="Arial"/>
                <a:sym typeface="Arial"/>
              </a:rPr>
              <a:t>Pie chart showing the success percentage achieved by each launch site</a:t>
            </a:r>
            <a:endParaRPr b="0" sz="56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56"/>
          <p:cNvSpPr txBox="1"/>
          <p:nvPr/>
        </p:nvSpPr>
        <p:spPr>
          <a:xfrm>
            <a:off x="8714880" y="6025680"/>
            <a:ext cx="2742840" cy="40140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
        <p:nvSpPr>
          <p:cNvPr id="245" name="Google Shape;245;p56"/>
          <p:cNvSpPr/>
          <p:nvPr/>
        </p:nvSpPr>
        <p:spPr>
          <a:xfrm>
            <a:off x="828000" y="538560"/>
            <a:ext cx="105296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120" u="none" cap="none" strike="noStrike">
                <a:solidFill>
                  <a:srgbClr val="0B49CB"/>
                </a:solidFill>
                <a:latin typeface="Arial"/>
                <a:ea typeface="Arial"/>
                <a:cs typeface="Arial"/>
                <a:sym typeface="Arial"/>
              </a:rPr>
              <a:t>Introduction</a:t>
            </a:r>
            <a:endParaRPr b="0" i="0" sz="3120" u="none" cap="none" strike="noStrike">
              <a:latin typeface="Arial"/>
              <a:ea typeface="Arial"/>
              <a:cs typeface="Arial"/>
              <a:sym typeface="Arial"/>
            </a:endParaRPr>
          </a:p>
        </p:txBody>
      </p:sp>
      <p:sp>
        <p:nvSpPr>
          <p:cNvPr id="246" name="Google Shape;246;p56"/>
          <p:cNvSpPr/>
          <p:nvPr/>
        </p:nvSpPr>
        <p:spPr>
          <a:xfrm>
            <a:off x="828000" y="1530720"/>
            <a:ext cx="9766080" cy="4494600"/>
          </a:xfrm>
          <a:prstGeom prst="rect">
            <a:avLst/>
          </a:prstGeom>
          <a:noFill/>
          <a:ln>
            <a:noFill/>
          </a:ln>
        </p:spPr>
        <p:txBody>
          <a:bodyPr anchorCtr="0" anchor="t" bIns="45700" lIns="91425" spcFirstLastPara="1" rIns="91425" wrap="square" tIns="45700">
            <a:noAutofit/>
          </a:bodyPr>
          <a:lstStyle/>
          <a:p>
            <a:pPr indent="-228240" lvl="0" marL="228600" marR="0" rtl="0" algn="l">
              <a:lnSpc>
                <a:spcPct val="9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Project background and context</a:t>
            </a:r>
            <a:endParaRPr b="0" i="0" sz="2200" u="none" cap="none" strike="noStrike">
              <a:latin typeface="Arial"/>
              <a:ea typeface="Arial"/>
              <a:cs typeface="Arial"/>
              <a:sym typeface="Arial"/>
            </a:endParaRPr>
          </a:p>
          <a:p>
            <a:pPr indent="0" lvl="0" marL="457200" marR="0" rtl="0" algn="just">
              <a:lnSpc>
                <a:spcPct val="90000"/>
              </a:lnSpc>
              <a:spcBef>
                <a:spcPts val="1400"/>
              </a:spcBef>
              <a:spcAft>
                <a:spcPts val="0"/>
              </a:spcAft>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i="0" sz="1800" u="none" cap="none" strike="noStrike">
              <a:latin typeface="Arial"/>
              <a:ea typeface="Arial"/>
              <a:cs typeface="Arial"/>
              <a:sym typeface="Arial"/>
            </a:endParaRPr>
          </a:p>
          <a:p>
            <a:pPr indent="-228240" lvl="0" marL="228600" marR="0" rtl="0" algn="l">
              <a:lnSpc>
                <a:spcPct val="9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Problems you want to find answers</a:t>
            </a:r>
            <a:endParaRPr b="0" i="0" sz="2200" u="none" cap="none" strike="noStrike">
              <a:latin typeface="Arial"/>
              <a:ea typeface="Arial"/>
              <a:cs typeface="Arial"/>
              <a:sym typeface="Arial"/>
            </a:endParaRPr>
          </a:p>
          <a:p>
            <a:pPr indent="-22824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b="0" i="0" sz="1800" u="none" cap="none" strike="noStrike">
              <a:latin typeface="Arial"/>
              <a:ea typeface="Arial"/>
              <a:cs typeface="Arial"/>
              <a:sym typeface="Arial"/>
            </a:endParaRPr>
          </a:p>
          <a:p>
            <a:pPr indent="-22824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 various features that determine the success rate of a successful landing.</a:t>
            </a:r>
            <a:endParaRPr b="0" i="0" sz="1800" u="none" cap="none" strike="noStrike">
              <a:latin typeface="Arial"/>
              <a:ea typeface="Arial"/>
              <a:cs typeface="Arial"/>
              <a:sym typeface="Arial"/>
            </a:endParaRPr>
          </a:p>
          <a:p>
            <a:pPr indent="-22824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b="0" i="0" sz="1800" u="none" cap="none" strike="noStrike">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pic>
        <p:nvPicPr>
          <p:cNvPr id="566" name="Google Shape;566;p92"/>
          <p:cNvPicPr preferRelativeResize="0"/>
          <p:nvPr/>
        </p:nvPicPr>
        <p:blipFill rotWithShape="1">
          <a:blip r:embed="rId3">
            <a:alphaModFix/>
          </a:blip>
          <a:srcRect b="0" l="0" r="0" t="0"/>
          <a:stretch/>
        </p:blipFill>
        <p:spPr>
          <a:xfrm>
            <a:off x="2123280" y="1242720"/>
            <a:ext cx="7790400" cy="4440240"/>
          </a:xfrm>
          <a:prstGeom prst="rect">
            <a:avLst/>
          </a:prstGeom>
          <a:noFill/>
          <a:ln>
            <a:noFill/>
          </a:ln>
        </p:spPr>
      </p:pic>
      <p:sp>
        <p:nvSpPr>
          <p:cNvPr id="567" name="Google Shape;567;p92"/>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
        <p:nvSpPr>
          <p:cNvPr id="568" name="Google Shape;568;p92"/>
          <p:cNvSpPr/>
          <p:nvPr/>
        </p:nvSpPr>
        <p:spPr>
          <a:xfrm>
            <a:off x="1103760" y="727560"/>
            <a:ext cx="10476000" cy="5144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960" strike="noStrike">
                <a:solidFill>
                  <a:srgbClr val="0B49CB"/>
                </a:solidFill>
                <a:latin typeface="Arial"/>
                <a:ea typeface="Arial"/>
                <a:cs typeface="Arial"/>
                <a:sym typeface="Arial"/>
              </a:rPr>
              <a:t>Pie chart showing the Launch site with the highest launch success ratio</a:t>
            </a:r>
            <a:endParaRPr b="0" sz="960" strike="noStrike">
              <a:latin typeface="Arial"/>
              <a:ea typeface="Arial"/>
              <a:cs typeface="Arial"/>
              <a:sym typeface="Arial"/>
            </a:endParaRPr>
          </a:p>
          <a:p>
            <a:pPr indent="0" lvl="0" marL="0" marR="0" rtl="0" algn="l">
              <a:lnSpc>
                <a:spcPct val="90000"/>
              </a:lnSpc>
              <a:spcBef>
                <a:spcPts val="0"/>
              </a:spcBef>
              <a:spcAft>
                <a:spcPts val="0"/>
              </a:spcAft>
              <a:buNone/>
            </a:pPr>
            <a:r>
              <a:t/>
            </a:r>
            <a:endParaRPr b="0" sz="960"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2" name="Shape 572"/>
        <p:cNvGrpSpPr/>
        <p:nvPr/>
      </p:nvGrpSpPr>
      <p:grpSpPr>
        <a:xfrm>
          <a:off x="0" y="0"/>
          <a:ext cx="0" cy="0"/>
          <a:chOff x="0" y="0"/>
          <a:chExt cx="0" cy="0"/>
        </a:xfrm>
      </p:grpSpPr>
      <p:sp>
        <p:nvSpPr>
          <p:cNvPr id="573" name="Google Shape;573;p93"/>
          <p:cNvSpPr/>
          <p:nvPr/>
        </p:nvSpPr>
        <p:spPr>
          <a:xfrm>
            <a:off x="838080" y="291240"/>
            <a:ext cx="10515240" cy="9324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2500" strike="noStrike">
                <a:solidFill>
                  <a:srgbClr val="0B49CB"/>
                </a:solidFill>
                <a:latin typeface="Arial"/>
                <a:ea typeface="Arial"/>
                <a:cs typeface="Arial"/>
                <a:sym typeface="Arial"/>
              </a:rPr>
              <a:t>Scatter plot of Payload vs Launch Outcome for all sites, with different payload selected in the range slider</a:t>
            </a:r>
            <a:endParaRPr b="0" sz="2500" strike="noStrike">
              <a:latin typeface="Arial"/>
              <a:ea typeface="Arial"/>
              <a:cs typeface="Arial"/>
              <a:sym typeface="Arial"/>
            </a:endParaRPr>
          </a:p>
        </p:txBody>
      </p:sp>
      <p:sp>
        <p:nvSpPr>
          <p:cNvPr id="574" name="Google Shape;574;p93"/>
          <p:cNvSpPr/>
          <p:nvPr/>
        </p:nvSpPr>
        <p:spPr>
          <a:xfrm rot="5400000">
            <a:off x="6033240" y="-6032880"/>
            <a:ext cx="125640" cy="12191760"/>
          </a:xfrm>
          <a:prstGeom prst="rect">
            <a:avLst/>
          </a:prstGeom>
          <a:solidFill>
            <a:srgbClr val="447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raphical user interface, application&#10;&#10;Description automatically generated" id="575" name="Google Shape;575;p93"/>
          <p:cNvPicPr preferRelativeResize="0"/>
          <p:nvPr/>
        </p:nvPicPr>
        <p:blipFill rotWithShape="1">
          <a:blip r:embed="rId3">
            <a:alphaModFix/>
          </a:blip>
          <a:srcRect b="0" l="0" r="0" t="0"/>
          <a:stretch/>
        </p:blipFill>
        <p:spPr>
          <a:xfrm>
            <a:off x="838080" y="2191320"/>
            <a:ext cx="10515240" cy="3785400"/>
          </a:xfrm>
          <a:prstGeom prst="rect">
            <a:avLst/>
          </a:prstGeom>
          <a:noFill/>
          <a:ln>
            <a:noFill/>
          </a:ln>
        </p:spPr>
      </p:pic>
      <p:sp>
        <p:nvSpPr>
          <p:cNvPr id="576" name="Google Shape;576;p93"/>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B8B8B"/>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4" name="Shape 584"/>
        <p:cNvGrpSpPr/>
        <p:nvPr/>
      </p:nvGrpSpPr>
      <p:grpSpPr>
        <a:xfrm>
          <a:off x="0" y="0"/>
          <a:ext cx="0" cy="0"/>
          <a:chOff x="0" y="0"/>
          <a:chExt cx="0" cy="0"/>
        </a:xfrm>
      </p:grpSpPr>
      <p:sp>
        <p:nvSpPr>
          <p:cNvPr id="585" name="Google Shape;585;p95"/>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5"/>
          <p:cNvSpPr/>
          <p:nvPr/>
        </p:nvSpPr>
        <p:spPr>
          <a:xfrm>
            <a:off x="554400" y="365040"/>
            <a:ext cx="11167200" cy="2089080"/>
          </a:xfrm>
          <a:prstGeom prst="rect">
            <a:avLst/>
          </a:prstGeom>
          <a:solidFill>
            <a:srgbClr val="FFFFFF"/>
          </a:solidFill>
          <a:ln cap="flat" cmpd="sng" w="12600">
            <a:solidFill>
              <a:srgbClr val="DEDEDE"/>
            </a:solidFill>
            <a:prstDash val="solid"/>
            <a:miter lim="8000"/>
            <a:headEnd len="sm" w="sm" type="none"/>
            <a:tailEnd len="sm" w="sm" type="none"/>
          </a:ln>
          <a:effectLst>
            <a:outerShdw dir="2700000" dist="37674">
              <a:srgbClr val="C5C3C3">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5"/>
          <p:cNvSpPr/>
          <p:nvPr/>
        </p:nvSpPr>
        <p:spPr>
          <a:xfrm>
            <a:off x="1046880" y="586800"/>
            <a:ext cx="3560040" cy="16455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700" strike="noStrike">
                <a:solidFill>
                  <a:srgbClr val="0B49CB"/>
                </a:solidFill>
                <a:latin typeface="Arial"/>
                <a:ea typeface="Arial"/>
                <a:cs typeface="Arial"/>
                <a:sym typeface="Arial"/>
              </a:rPr>
              <a:t>Classification Accuracy</a:t>
            </a:r>
            <a:endParaRPr b="0" sz="3700" strike="noStrike">
              <a:latin typeface="Arial"/>
              <a:ea typeface="Arial"/>
              <a:cs typeface="Arial"/>
              <a:sym typeface="Arial"/>
            </a:endParaRPr>
          </a:p>
        </p:txBody>
      </p:sp>
      <p:sp>
        <p:nvSpPr>
          <p:cNvPr id="588" name="Google Shape;588;p95"/>
          <p:cNvSpPr/>
          <p:nvPr/>
        </p:nvSpPr>
        <p:spPr>
          <a:xfrm>
            <a:off x="490320" y="1057680"/>
            <a:ext cx="127800" cy="7038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5"/>
          <p:cNvSpPr/>
          <p:nvPr/>
        </p:nvSpPr>
        <p:spPr>
          <a:xfrm rot="5400000">
            <a:off x="4243680" y="1400400"/>
            <a:ext cx="1462680" cy="18000"/>
          </a:xfrm>
          <a:prstGeom prst="rect">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5"/>
          <p:cNvSpPr txBox="1"/>
          <p:nvPr/>
        </p:nvSpPr>
        <p:spPr>
          <a:xfrm>
            <a:off x="5351040" y="586800"/>
            <a:ext cx="6002280" cy="1645560"/>
          </a:xfrm>
          <a:prstGeom prst="rect">
            <a:avLst/>
          </a:prstGeom>
          <a:noFill/>
          <a:ln>
            <a:noFill/>
          </a:ln>
        </p:spPr>
        <p:txBody>
          <a:bodyPr anchorCtr="0" anchor="ctr" bIns="45700" lIns="91425" spcFirstLastPara="1" rIns="91425" wrap="square" tIns="45700">
            <a:normAutofit/>
          </a:bodyPr>
          <a:lstStyle/>
          <a:p>
            <a:pPr indent="-228240" lvl="0" marL="228600" marR="0" rtl="0" algn="l">
              <a:lnSpc>
                <a:spcPct val="90000"/>
              </a:lnSpc>
              <a:spcBef>
                <a:spcPts val="0"/>
              </a:spcBef>
              <a:spcAft>
                <a:spcPts val="0"/>
              </a:spcAft>
              <a:buClr>
                <a:srgbClr val="000000"/>
              </a:buClr>
              <a:buSzPts val="2200"/>
              <a:buFont typeface="Arial"/>
              <a:buChar char="•"/>
            </a:pPr>
            <a:r>
              <a:rPr b="0" lang="en-US" sz="2200" strike="noStrike">
                <a:solidFill>
                  <a:srgbClr val="000000"/>
                </a:solidFill>
                <a:latin typeface="Arial"/>
                <a:ea typeface="Arial"/>
                <a:cs typeface="Arial"/>
                <a:sym typeface="Arial"/>
              </a:rPr>
              <a:t>The decision tree classifier is the model with the highest classification accuracy</a:t>
            </a:r>
            <a:endParaRPr b="0" sz="2200" strike="noStrike">
              <a:solidFill>
                <a:srgbClr val="000000"/>
              </a:solidFill>
              <a:latin typeface="Calibri"/>
              <a:ea typeface="Calibri"/>
              <a:cs typeface="Calibri"/>
              <a:sym typeface="Calibri"/>
            </a:endParaRPr>
          </a:p>
          <a:p>
            <a:pPr indent="0" lvl="0" marL="0" marR="0" rtl="0" algn="l">
              <a:lnSpc>
                <a:spcPct val="9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pic>
        <p:nvPicPr>
          <p:cNvPr id="591" name="Google Shape;591;p95"/>
          <p:cNvPicPr preferRelativeResize="0"/>
          <p:nvPr/>
        </p:nvPicPr>
        <p:blipFill rotWithShape="1">
          <a:blip r:embed="rId3">
            <a:alphaModFix/>
          </a:blip>
          <a:srcRect b="0" l="0" r="0" t="0"/>
          <a:stretch/>
        </p:blipFill>
        <p:spPr>
          <a:xfrm>
            <a:off x="557640" y="2815200"/>
            <a:ext cx="11164320" cy="3321000"/>
          </a:xfrm>
          <a:prstGeom prst="rect">
            <a:avLst/>
          </a:prstGeom>
          <a:noFill/>
          <a:ln>
            <a:noFill/>
          </a:ln>
        </p:spPr>
      </p:pic>
      <p:sp>
        <p:nvSpPr>
          <p:cNvPr id="592" name="Google Shape;592;p95"/>
          <p:cNvSpPr txBox="1"/>
          <p:nvPr/>
        </p:nvSpPr>
        <p:spPr>
          <a:xfrm>
            <a:off x="8610480" y="6356520"/>
            <a:ext cx="2742840" cy="364680"/>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808080"/>
                </a:solidFill>
                <a:latin typeface="Calibri"/>
                <a:ea typeface="Calibri"/>
                <a:cs typeface="Calibri"/>
                <a:sym typeface="Calibri"/>
              </a:rPr>
              <a:t>‹#›</a:t>
            </a:fld>
            <a:endParaRPr b="0" sz="1200" strike="noStrike">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6" name="Shape 596"/>
        <p:cNvGrpSpPr/>
        <p:nvPr/>
      </p:nvGrpSpPr>
      <p:grpSpPr>
        <a:xfrm>
          <a:off x="0" y="0"/>
          <a:ext cx="0" cy="0"/>
          <a:chOff x="0" y="0"/>
          <a:chExt cx="0" cy="0"/>
        </a:xfrm>
      </p:grpSpPr>
      <p:sp>
        <p:nvSpPr>
          <p:cNvPr id="597" name="Google Shape;597;p96"/>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598" name="Google Shape;598;p96"/>
          <p:cNvSpPr txBox="1"/>
          <p:nvPr/>
        </p:nvSpPr>
        <p:spPr>
          <a:xfrm>
            <a:off x="770040" y="2057400"/>
            <a:ext cx="5791320" cy="3811320"/>
          </a:xfrm>
          <a:prstGeom prst="rect">
            <a:avLst/>
          </a:prstGeom>
          <a:noFill/>
          <a:ln>
            <a:noFill/>
          </a:ln>
        </p:spPr>
        <p:txBody>
          <a:bodyPr anchorCtr="0" anchor="t" bIns="45000" lIns="90000" spcFirstLastPara="1" rIns="90000" wrap="square" tIns="45000">
            <a:norm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b="0" sz="2200" strike="noStrike">
              <a:solidFill>
                <a:srgbClr val="000000"/>
              </a:solidFill>
              <a:latin typeface="Calibri"/>
              <a:ea typeface="Calibri"/>
              <a:cs typeface="Calibri"/>
              <a:sym typeface="Calibri"/>
            </a:endParaRPr>
          </a:p>
        </p:txBody>
      </p:sp>
      <p:sp>
        <p:nvSpPr>
          <p:cNvPr id="599" name="Google Shape;599;p96"/>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Confusion Matrix</a:t>
            </a:r>
            <a:endParaRPr b="0" sz="3120" strike="noStrike">
              <a:latin typeface="Arial"/>
              <a:ea typeface="Arial"/>
              <a:cs typeface="Arial"/>
              <a:sym typeface="Arial"/>
            </a:endParaRPr>
          </a:p>
        </p:txBody>
      </p:sp>
      <p:pic>
        <p:nvPicPr>
          <p:cNvPr id="600" name="Google Shape;600;p96"/>
          <p:cNvPicPr preferRelativeResize="0"/>
          <p:nvPr/>
        </p:nvPicPr>
        <p:blipFill rotWithShape="1">
          <a:blip r:embed="rId4">
            <a:alphaModFix/>
          </a:blip>
          <a:srcRect b="0" l="0" r="0" t="0"/>
          <a:stretch/>
        </p:blipFill>
        <p:spPr>
          <a:xfrm>
            <a:off x="6561720" y="1880280"/>
            <a:ext cx="4281480" cy="30970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97"/>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606" name="Google Shape;606;p97"/>
          <p:cNvSpPr txBox="1"/>
          <p:nvPr/>
        </p:nvSpPr>
        <p:spPr>
          <a:xfrm>
            <a:off x="770040" y="1507320"/>
            <a:ext cx="10515240" cy="45180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0" lang="en-US" sz="2200" strike="noStrike">
                <a:solidFill>
                  <a:srgbClr val="292929"/>
                </a:solidFill>
                <a:latin typeface="Arial"/>
                <a:ea typeface="Arial"/>
                <a:cs typeface="Arial"/>
                <a:sym typeface="Arial"/>
              </a:rPr>
              <a:t>We can conclude that:</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larger the flight amount at a launch site, the greater the success rate at a launch site.</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000000"/>
                </a:solidFill>
                <a:latin typeface="Arial"/>
                <a:ea typeface="Arial"/>
                <a:cs typeface="Arial"/>
                <a:sym typeface="Arial"/>
              </a:rPr>
              <a:t>Launch success rate started to increase in 2013 till 2020.</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Orbits </a:t>
            </a:r>
            <a:r>
              <a:rPr b="0" lang="en-US" sz="2200" strike="noStrike">
                <a:solidFill>
                  <a:srgbClr val="000000"/>
                </a:solidFill>
                <a:latin typeface="Arial"/>
                <a:ea typeface="Arial"/>
                <a:cs typeface="Arial"/>
                <a:sym typeface="Arial"/>
              </a:rPr>
              <a:t>ES-L1, GEO, HEO, SSO, VLEO had the most success rate.</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KSC LC-39A had the most successful launches of any sites.</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rPr b="0" lang="en-US" sz="2200" strike="noStrike">
                <a:solidFill>
                  <a:srgbClr val="292929"/>
                </a:solidFill>
                <a:latin typeface="Arial"/>
                <a:ea typeface="Arial"/>
                <a:cs typeface="Arial"/>
                <a:sym typeface="Arial"/>
              </a:rPr>
              <a:t>The Decision tree classifier is the best machine learning algorithm for this task.</a:t>
            </a:r>
            <a:endParaRPr b="0" sz="2200" strike="noStrike">
              <a:solidFill>
                <a:srgbClr val="000000"/>
              </a:solidFill>
              <a:latin typeface="Calibri"/>
              <a:ea typeface="Calibri"/>
              <a:cs typeface="Calibri"/>
              <a:sym typeface="Calibri"/>
            </a:endParaRPr>
          </a:p>
          <a:p>
            <a:pPr indent="0" lvl="0" marL="0" marR="0" rtl="0" algn="l">
              <a:lnSpc>
                <a:spcPct val="100000"/>
              </a:lnSpc>
              <a:spcBef>
                <a:spcPts val="1400"/>
              </a:spcBef>
              <a:spcAft>
                <a:spcPts val="0"/>
              </a:spcAft>
              <a:buNone/>
            </a:pPr>
            <a:r>
              <a:t/>
            </a:r>
            <a:endParaRPr b="0" sz="2200" strike="noStrike">
              <a:solidFill>
                <a:srgbClr val="000000"/>
              </a:solidFill>
              <a:latin typeface="Calibri"/>
              <a:ea typeface="Calibri"/>
              <a:cs typeface="Calibri"/>
              <a:sym typeface="Calibri"/>
            </a:endParaRPr>
          </a:p>
        </p:txBody>
      </p:sp>
      <p:sp>
        <p:nvSpPr>
          <p:cNvPr id="607" name="Google Shape;607;p97"/>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Conclusions</a:t>
            </a:r>
            <a:endParaRPr b="0" sz="3120" strike="noStrike">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57"/>
          <p:cNvSpPr txBox="1"/>
          <p:nvPr/>
        </p:nvSpPr>
        <p:spPr>
          <a:xfrm>
            <a:off x="9448920" y="6356520"/>
            <a:ext cx="274284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58"/>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
        <p:nvSpPr>
          <p:cNvPr id="258" name="Google Shape;258;p58"/>
          <p:cNvSpPr/>
          <p:nvPr/>
        </p:nvSpPr>
        <p:spPr>
          <a:xfrm>
            <a:off x="770040" y="1580760"/>
            <a:ext cx="10104480" cy="5211360"/>
          </a:xfrm>
          <a:prstGeom prst="rect">
            <a:avLst/>
          </a:prstGeom>
          <a:noFill/>
          <a:ln>
            <a:noFill/>
          </a:ln>
        </p:spPr>
        <p:txBody>
          <a:bodyPr anchorCtr="0" anchor="t" bIns="45700" lIns="91425" spcFirstLastPara="1" rIns="91425" wrap="square" tIns="45700">
            <a:noAutofit/>
          </a:bodyPr>
          <a:lstStyle/>
          <a:p>
            <a:pPr indent="-358288" lvl="1" marL="685800" marR="0" rtl="0" algn="l">
              <a:lnSpc>
                <a:spcPct val="120000"/>
              </a:lnSpc>
              <a:spcBef>
                <a:spcPts val="1400"/>
              </a:spcBef>
              <a:spcAft>
                <a:spcPts val="0"/>
              </a:spcAft>
              <a:buClr>
                <a:schemeClr val="dk1"/>
              </a:buClr>
              <a:buSzPts val="2200"/>
              <a:buChar char="•"/>
            </a:pPr>
            <a:r>
              <a:rPr lang="en-US" sz="2200">
                <a:solidFill>
                  <a:schemeClr val="dk1"/>
                </a:solidFill>
              </a:rPr>
              <a:t>Data collection methodology:</a:t>
            </a:r>
            <a:br>
              <a:rPr lang="en-US" sz="2200">
                <a:solidFill>
                  <a:schemeClr val="dk1"/>
                </a:solidFill>
              </a:rPr>
            </a:br>
            <a:r>
              <a:rPr lang="en-US" sz="1800">
                <a:solidFill>
                  <a:schemeClr val="dk1"/>
                </a:solidFill>
              </a:rPr>
              <a:t>Data was collected using SpaceX API and web scraping from Wikipedia. </a:t>
            </a:r>
            <a:endParaRPr sz="1800">
              <a:solidFill>
                <a:schemeClr val="dk1"/>
              </a:solidFill>
            </a:endParaRPr>
          </a:p>
          <a:p>
            <a:pPr indent="-358288" lvl="1" marL="685800" marR="0" rtl="0" algn="l">
              <a:lnSpc>
                <a:spcPct val="120000"/>
              </a:lnSpc>
              <a:spcBef>
                <a:spcPts val="1400"/>
              </a:spcBef>
              <a:spcAft>
                <a:spcPts val="0"/>
              </a:spcAft>
              <a:buClr>
                <a:schemeClr val="dk1"/>
              </a:buClr>
              <a:buSzPts val="2200"/>
              <a:buChar char="•"/>
            </a:pPr>
            <a:r>
              <a:rPr lang="en-US" sz="2200">
                <a:solidFill>
                  <a:schemeClr val="dk1"/>
                </a:solidFill>
              </a:rPr>
              <a:t>Perform data wrangling:</a:t>
            </a:r>
            <a:br>
              <a:rPr lang="en-US" sz="2200">
                <a:solidFill>
                  <a:schemeClr val="dk1"/>
                </a:solidFill>
              </a:rPr>
            </a:br>
            <a:r>
              <a:rPr lang="en-US" sz="1800">
                <a:solidFill>
                  <a:schemeClr val="dk1"/>
                </a:solidFill>
              </a:rPr>
              <a:t>One-hot encoding was applied to categorical features</a:t>
            </a:r>
            <a:endParaRPr sz="1800">
              <a:solidFill>
                <a:schemeClr val="dk1"/>
              </a:solidFill>
            </a:endParaRPr>
          </a:p>
          <a:p>
            <a:pPr indent="-358288" lvl="1" marL="685800" marR="0" rtl="0" algn="l">
              <a:lnSpc>
                <a:spcPct val="120000"/>
              </a:lnSpc>
              <a:spcBef>
                <a:spcPts val="1400"/>
              </a:spcBef>
              <a:spcAft>
                <a:spcPts val="0"/>
              </a:spcAft>
              <a:buClr>
                <a:schemeClr val="dk1"/>
              </a:buClr>
              <a:buSzPts val="2200"/>
              <a:buChar char="•"/>
            </a:pPr>
            <a:r>
              <a:rPr lang="en-US" sz="2200">
                <a:solidFill>
                  <a:schemeClr val="dk1"/>
                </a:solidFill>
              </a:rPr>
              <a:t>Perform exploratory data analysis (EDA) using visualization and SQL</a:t>
            </a:r>
            <a:endParaRPr sz="2200">
              <a:solidFill>
                <a:schemeClr val="dk1"/>
              </a:solidFill>
            </a:endParaRPr>
          </a:p>
          <a:p>
            <a:pPr indent="-358288" lvl="1" marL="685800" marR="0" rtl="0" algn="l">
              <a:lnSpc>
                <a:spcPct val="120000"/>
              </a:lnSpc>
              <a:spcBef>
                <a:spcPts val="1400"/>
              </a:spcBef>
              <a:spcAft>
                <a:spcPts val="0"/>
              </a:spcAft>
              <a:buClr>
                <a:schemeClr val="dk1"/>
              </a:buClr>
              <a:buSzPts val="2200"/>
              <a:buChar char="•"/>
            </a:pPr>
            <a:r>
              <a:rPr lang="en-US" sz="2200">
                <a:solidFill>
                  <a:schemeClr val="dk1"/>
                </a:solidFill>
              </a:rPr>
              <a:t>Perform interactive visual analytics using Folium and Plotly Dash</a:t>
            </a:r>
            <a:endParaRPr sz="2200">
              <a:solidFill>
                <a:schemeClr val="dk1"/>
              </a:solidFill>
            </a:endParaRPr>
          </a:p>
          <a:p>
            <a:pPr indent="-358288" lvl="1" marL="685800" marR="0" rtl="0" algn="l">
              <a:lnSpc>
                <a:spcPct val="120000"/>
              </a:lnSpc>
              <a:spcBef>
                <a:spcPts val="1400"/>
              </a:spcBef>
              <a:spcAft>
                <a:spcPts val="0"/>
              </a:spcAft>
              <a:buClr>
                <a:schemeClr val="dk1"/>
              </a:buClr>
              <a:buSzPts val="2200"/>
              <a:buChar char="•"/>
            </a:pPr>
            <a:r>
              <a:rPr lang="en-US" sz="2200">
                <a:solidFill>
                  <a:schemeClr val="dk1"/>
                </a:solidFill>
              </a:rPr>
              <a:t>Perform predictive analysis using classification models</a:t>
            </a:r>
            <a:endParaRPr sz="2200">
              <a:solidFill>
                <a:schemeClr val="dk1"/>
              </a:solidFill>
            </a:endParaRPr>
          </a:p>
          <a:p>
            <a:pPr indent="0" lvl="0" marL="0" marR="0" rtl="0" algn="l">
              <a:lnSpc>
                <a:spcPct val="10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2200" u="none" cap="none" strike="noStrike">
              <a:latin typeface="Arial"/>
              <a:ea typeface="Arial"/>
              <a:cs typeface="Arial"/>
              <a:sym typeface="Arial"/>
            </a:endParaRPr>
          </a:p>
        </p:txBody>
      </p:sp>
      <p:sp>
        <p:nvSpPr>
          <p:cNvPr id="259" name="Google Shape;259;p58"/>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120" u="none" cap="none" strike="noStrike">
                <a:solidFill>
                  <a:srgbClr val="0B49CB"/>
                </a:solidFill>
                <a:latin typeface="Arial"/>
                <a:ea typeface="Arial"/>
                <a:cs typeface="Arial"/>
                <a:sym typeface="Arial"/>
              </a:rPr>
              <a:t>Methodology</a:t>
            </a:r>
            <a:endParaRPr b="0" i="0" sz="312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59"/>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600" u="none" cap="none" strike="noStrike">
                <a:solidFill>
                  <a:srgbClr val="1C7DDB"/>
                </a:solidFill>
                <a:latin typeface="Arial"/>
                <a:ea typeface="Arial"/>
                <a:cs typeface="Arial"/>
                <a:sym typeface="Arial"/>
              </a:rPr>
              <a:t>‹#›</a:t>
            </a:fld>
            <a:endParaRPr b="0" i="0" sz="1600" u="none" cap="none" strike="noStrike">
              <a:latin typeface="Times New Roman"/>
              <a:ea typeface="Times New Roman"/>
              <a:cs typeface="Times New Roman"/>
              <a:sym typeface="Times New Roman"/>
            </a:endParaRPr>
          </a:p>
        </p:txBody>
      </p:sp>
      <p:sp>
        <p:nvSpPr>
          <p:cNvPr id="265" name="Google Shape;265;p59"/>
          <p:cNvSpPr txBox="1"/>
          <p:nvPr/>
        </p:nvSpPr>
        <p:spPr>
          <a:xfrm>
            <a:off x="770040" y="1403280"/>
            <a:ext cx="10218240" cy="47736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US" sz="2200" u="none" cap="none" strike="noStrike">
                <a:solidFill>
                  <a:srgbClr val="292929"/>
                </a:solidFill>
                <a:latin typeface="Arial"/>
                <a:ea typeface="Arial"/>
                <a:cs typeface="Arial"/>
                <a:sym typeface="Arial"/>
              </a:rPr>
              <a:t>The data was collected using various methods</a:t>
            </a:r>
            <a:endParaRPr b="0" i="0" sz="2200" u="none" cap="none" strike="noStrike">
              <a:solidFill>
                <a:srgbClr val="000000"/>
              </a:solidFill>
              <a:latin typeface="Calibri"/>
              <a:ea typeface="Calibri"/>
              <a:cs typeface="Calibri"/>
              <a:sym typeface="Calibri"/>
            </a:endParaRPr>
          </a:p>
          <a:p>
            <a:pPr indent="-324000" lvl="1" marL="457200" marR="0" rtl="0" algn="just">
              <a:lnSpc>
                <a:spcPct val="100000"/>
              </a:lnSpc>
              <a:spcBef>
                <a:spcPts val="1400"/>
              </a:spcBef>
              <a:spcAft>
                <a:spcPts val="0"/>
              </a:spcAft>
              <a:buClr>
                <a:srgbClr val="292929"/>
              </a:buClr>
              <a:buSzPts val="1900"/>
              <a:buFont typeface="Noto Sans Symbols"/>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b="0" i="0" sz="1900" u="none" cap="none" strike="noStrike">
              <a:solidFill>
                <a:srgbClr val="000000"/>
              </a:solidFill>
              <a:latin typeface="Calibri"/>
              <a:ea typeface="Calibri"/>
              <a:cs typeface="Calibri"/>
              <a:sym typeface="Calibri"/>
            </a:endParaRPr>
          </a:p>
          <a:p>
            <a:pPr indent="-324000" lvl="1" marL="457200" marR="0" rtl="0" algn="just">
              <a:lnSpc>
                <a:spcPct val="100000"/>
              </a:lnSpc>
              <a:spcBef>
                <a:spcPts val="1400"/>
              </a:spcBef>
              <a:spcAft>
                <a:spcPts val="0"/>
              </a:spcAft>
              <a:buClr>
                <a:srgbClr val="292929"/>
              </a:buClr>
              <a:buSzPts val="1900"/>
              <a:buFont typeface="Noto Sans Symbols"/>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b="0" i="0" sz="1900" u="none" cap="none" strike="noStrike">
              <a:solidFill>
                <a:srgbClr val="000000"/>
              </a:solidFill>
              <a:latin typeface="Calibri"/>
              <a:ea typeface="Calibri"/>
              <a:cs typeface="Calibri"/>
              <a:sym typeface="Calibri"/>
            </a:endParaRPr>
          </a:p>
          <a:p>
            <a:pPr indent="-324000" lvl="1" marL="457200" marR="0" rtl="0" algn="just">
              <a:lnSpc>
                <a:spcPct val="100000"/>
              </a:lnSpc>
              <a:spcBef>
                <a:spcPts val="1400"/>
              </a:spcBef>
              <a:spcAft>
                <a:spcPts val="0"/>
              </a:spcAft>
              <a:buClr>
                <a:srgbClr val="292929"/>
              </a:buClr>
              <a:buSzPts val="1900"/>
              <a:buFont typeface="Noto Sans Symbols"/>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b="0" i="0" sz="1900" u="none" cap="none" strike="noStrike">
              <a:solidFill>
                <a:srgbClr val="000000"/>
              </a:solidFill>
              <a:latin typeface="Calibri"/>
              <a:ea typeface="Calibri"/>
              <a:cs typeface="Calibri"/>
              <a:sym typeface="Calibri"/>
            </a:endParaRPr>
          </a:p>
          <a:p>
            <a:pPr indent="-324000" lvl="1" marL="457200" marR="0" rtl="0" algn="just">
              <a:lnSpc>
                <a:spcPct val="100000"/>
              </a:lnSpc>
              <a:spcBef>
                <a:spcPts val="1400"/>
              </a:spcBef>
              <a:spcAft>
                <a:spcPts val="0"/>
              </a:spcAft>
              <a:buClr>
                <a:srgbClr val="292929"/>
              </a:buClr>
              <a:buSzPts val="1900"/>
              <a:buFont typeface="Noto Sans Symbols"/>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b="0" i="0" sz="1900" u="none" cap="none" strike="noStrike">
              <a:solidFill>
                <a:srgbClr val="000000"/>
              </a:solidFill>
              <a:latin typeface="Calibri"/>
              <a:ea typeface="Calibri"/>
              <a:cs typeface="Calibri"/>
              <a:sym typeface="Calibri"/>
            </a:endParaRPr>
          </a:p>
          <a:p>
            <a:pPr indent="-324000" lvl="1" marL="457200" marR="0" rtl="0" algn="just">
              <a:lnSpc>
                <a:spcPct val="100000"/>
              </a:lnSpc>
              <a:spcBef>
                <a:spcPts val="1400"/>
              </a:spcBef>
              <a:spcAft>
                <a:spcPts val="0"/>
              </a:spcAft>
              <a:buClr>
                <a:srgbClr val="292929"/>
              </a:buClr>
              <a:buSzPts val="1900"/>
              <a:buFont typeface="Noto Sans Symbols"/>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b="0" i="0" sz="19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0" sz="1900"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sz="1900" strike="noStrike">
              <a:solidFill>
                <a:srgbClr val="000000"/>
              </a:solidFill>
              <a:latin typeface="Calibri"/>
              <a:ea typeface="Calibri"/>
              <a:cs typeface="Calibri"/>
              <a:sym typeface="Calibri"/>
            </a:endParaRPr>
          </a:p>
        </p:txBody>
      </p:sp>
      <p:sp>
        <p:nvSpPr>
          <p:cNvPr id="266" name="Google Shape;266;p59"/>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Data Collection</a:t>
            </a:r>
            <a:endParaRPr b="0" sz="312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60"/>
          <p:cNvSpPr txBox="1"/>
          <p:nvPr/>
        </p:nvSpPr>
        <p:spPr>
          <a:xfrm>
            <a:off x="820800" y="1800360"/>
            <a:ext cx="4640040" cy="4225680"/>
          </a:xfrm>
          <a:prstGeom prst="rect">
            <a:avLst/>
          </a:prstGeom>
          <a:noFill/>
          <a:ln>
            <a:noFill/>
          </a:ln>
        </p:spPr>
        <p:txBody>
          <a:bodyPr anchorCtr="0" anchor="t" bIns="45700" lIns="91425" spcFirstLastPara="1" rIns="91425" wrap="square" tIns="45700">
            <a:norm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sz="2200" strike="noStrike">
              <a:solidFill>
                <a:srgbClr val="000000"/>
              </a:solidFill>
              <a:latin typeface="Calibri"/>
              <a:ea typeface="Calibri"/>
              <a:cs typeface="Calibri"/>
              <a:sym typeface="Calibri"/>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The link to the notebook is:</a:t>
            </a:r>
            <a:br>
              <a:rPr lang="en-US" sz="1800"/>
            </a:br>
            <a:r>
              <a:rPr lang="en-US" sz="2200" u="sng">
                <a:solidFill>
                  <a:schemeClr val="hlink"/>
                </a:solidFill>
                <a:hlinkClick r:id="rId4"/>
              </a:rPr>
              <a:t>Link</a:t>
            </a:r>
            <a:endParaRPr b="0" sz="2200" strike="noStrike">
              <a:solidFill>
                <a:srgbClr val="000000"/>
              </a:solidFill>
              <a:latin typeface="Calibri"/>
              <a:ea typeface="Calibri"/>
              <a:cs typeface="Calibri"/>
              <a:sym typeface="Calibri"/>
            </a:endParaRPr>
          </a:p>
          <a:p>
            <a:pPr indent="0" lvl="0" marL="0" marR="0" rtl="0" algn="l">
              <a:lnSpc>
                <a:spcPct val="90000"/>
              </a:lnSpc>
              <a:spcBef>
                <a:spcPts val="1001"/>
              </a:spcBef>
              <a:spcAft>
                <a:spcPts val="0"/>
              </a:spcAft>
              <a:buNone/>
            </a:pPr>
            <a:r>
              <a:t/>
            </a:r>
            <a:endParaRPr b="0" sz="2200" strike="noStrike">
              <a:solidFill>
                <a:srgbClr val="000000"/>
              </a:solidFill>
              <a:latin typeface="Calibri"/>
              <a:ea typeface="Calibri"/>
              <a:cs typeface="Calibri"/>
              <a:sym typeface="Calibri"/>
            </a:endParaRPr>
          </a:p>
          <a:p>
            <a:pPr indent="0" lvl="0" marL="0" marR="0" rtl="0" algn="l">
              <a:lnSpc>
                <a:spcPct val="90000"/>
              </a:lnSpc>
              <a:spcBef>
                <a:spcPts val="1001"/>
              </a:spcBef>
              <a:spcAft>
                <a:spcPts val="0"/>
              </a:spcAft>
              <a:buNone/>
            </a:pPr>
            <a:r>
              <a:t/>
            </a:r>
            <a:endParaRPr b="0" sz="2200" strike="noStrike">
              <a:solidFill>
                <a:srgbClr val="000000"/>
              </a:solidFill>
              <a:latin typeface="Calibri"/>
              <a:ea typeface="Calibri"/>
              <a:cs typeface="Calibri"/>
              <a:sym typeface="Calibri"/>
            </a:endParaRPr>
          </a:p>
        </p:txBody>
      </p:sp>
      <p:sp>
        <p:nvSpPr>
          <p:cNvPr id="272" name="Google Shape;272;p60"/>
          <p:cNvSpPr/>
          <p:nvPr/>
        </p:nvSpPr>
        <p:spPr>
          <a:xfrm>
            <a:off x="770040" y="53856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Data Collection – SpaceX API</a:t>
            </a:r>
            <a:endParaRPr b="0" sz="3120" strike="noStrike">
              <a:latin typeface="Arial"/>
              <a:ea typeface="Arial"/>
              <a:cs typeface="Arial"/>
              <a:sym typeface="Arial"/>
            </a:endParaRPr>
          </a:p>
        </p:txBody>
      </p:sp>
      <p:pic>
        <p:nvPicPr>
          <p:cNvPr id="273" name="Google Shape;273;p60"/>
          <p:cNvPicPr preferRelativeResize="0"/>
          <p:nvPr/>
        </p:nvPicPr>
        <p:blipFill rotWithShape="1">
          <a:blip r:embed="rId5">
            <a:alphaModFix/>
          </a:blip>
          <a:srcRect b="0" l="0" r="0" t="0"/>
          <a:stretch/>
        </p:blipFill>
        <p:spPr>
          <a:xfrm>
            <a:off x="6518520" y="1499040"/>
            <a:ext cx="4861080" cy="4526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61"/>
          <p:cNvSpPr txBox="1"/>
          <p:nvPr/>
        </p:nvSpPr>
        <p:spPr>
          <a:xfrm>
            <a:off x="8714880" y="6025680"/>
            <a:ext cx="2742840" cy="401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600" strike="noStrike">
                <a:solidFill>
                  <a:srgbClr val="1C7DDB"/>
                </a:solidFill>
                <a:latin typeface="Arial"/>
                <a:ea typeface="Arial"/>
                <a:cs typeface="Arial"/>
                <a:sym typeface="Arial"/>
              </a:rPr>
              <a:t>‹#›</a:t>
            </a:fld>
            <a:endParaRPr b="0" sz="1600" strike="noStrike">
              <a:latin typeface="Times New Roman"/>
              <a:ea typeface="Times New Roman"/>
              <a:cs typeface="Times New Roman"/>
              <a:sym typeface="Times New Roman"/>
            </a:endParaRPr>
          </a:p>
        </p:txBody>
      </p:sp>
      <p:sp>
        <p:nvSpPr>
          <p:cNvPr id="279" name="Google Shape;279;p61"/>
          <p:cNvSpPr txBox="1"/>
          <p:nvPr/>
        </p:nvSpPr>
        <p:spPr>
          <a:xfrm>
            <a:off x="820800" y="1477080"/>
            <a:ext cx="4655160" cy="4689360"/>
          </a:xfrm>
          <a:prstGeom prst="rect">
            <a:avLst/>
          </a:prstGeom>
          <a:noFill/>
          <a:ln>
            <a:noFill/>
          </a:ln>
        </p:spPr>
        <p:txBody>
          <a:bodyPr anchorCtr="0" anchor="t" bIns="45700" lIns="91425" spcFirstLastPara="1" rIns="91425" wrap="square" tIns="45700">
            <a:noAutofit/>
          </a:bodyPr>
          <a:lstStyle/>
          <a:p>
            <a:pPr indent="-228240" lvl="0" marL="228600" marR="0" rtl="0" algn="l">
              <a:lnSpc>
                <a:spcPct val="100000"/>
              </a:lnSpc>
              <a:spcBef>
                <a:spcPts val="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We applied web scrapping to webscrap Falcon 9 launch records with BeautifulSoup </a:t>
            </a:r>
            <a:endParaRPr b="0" sz="2200" strike="noStrike">
              <a:solidFill>
                <a:srgbClr val="000000"/>
              </a:solidFill>
              <a:latin typeface="Calibri"/>
              <a:ea typeface="Calibri"/>
              <a:cs typeface="Calibri"/>
              <a:sym typeface="Calibri"/>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We parsed the table and converted it into a pandas dataframe.</a:t>
            </a:r>
            <a:endParaRPr b="0" sz="2200" strike="noStrike">
              <a:solidFill>
                <a:srgbClr val="000000"/>
              </a:solidFill>
              <a:latin typeface="Calibri"/>
              <a:ea typeface="Calibri"/>
              <a:cs typeface="Calibri"/>
              <a:sym typeface="Calibri"/>
            </a:endParaRPr>
          </a:p>
          <a:p>
            <a:pPr indent="-228240" lvl="0" marL="228600" marR="0" rtl="0" algn="l">
              <a:lnSpc>
                <a:spcPct val="100000"/>
              </a:lnSpc>
              <a:spcBef>
                <a:spcPts val="1400"/>
              </a:spcBef>
              <a:spcAft>
                <a:spcPts val="0"/>
              </a:spcAft>
              <a:buClr>
                <a:srgbClr val="292929"/>
              </a:buClr>
              <a:buSzPts val="2200"/>
              <a:buFont typeface="Arial"/>
              <a:buChar char="•"/>
            </a:pPr>
            <a:r>
              <a:rPr b="0" lang="en-US" sz="2200" strike="noStrike">
                <a:solidFill>
                  <a:srgbClr val="292929"/>
                </a:solidFill>
                <a:latin typeface="Arial"/>
                <a:ea typeface="Arial"/>
                <a:cs typeface="Arial"/>
                <a:sym typeface="Arial"/>
              </a:rPr>
              <a:t>The link to the notebook is:</a:t>
            </a:r>
            <a:br>
              <a:rPr lang="en-US" sz="1800"/>
            </a:br>
            <a:r>
              <a:rPr lang="en-US" sz="2200" u="sng">
                <a:solidFill>
                  <a:schemeClr val="hlink"/>
                </a:solidFill>
                <a:hlinkClick r:id="rId4"/>
              </a:rPr>
              <a:t>Link</a:t>
            </a:r>
            <a:endParaRPr b="0" sz="2200" strike="noStrike">
              <a:solidFill>
                <a:srgbClr val="000000"/>
              </a:solidFill>
              <a:latin typeface="Calibri"/>
              <a:ea typeface="Calibri"/>
              <a:cs typeface="Calibri"/>
              <a:sym typeface="Calibri"/>
            </a:endParaRPr>
          </a:p>
        </p:txBody>
      </p:sp>
      <p:sp>
        <p:nvSpPr>
          <p:cNvPr id="280" name="Google Shape;280;p61"/>
          <p:cNvSpPr/>
          <p:nvPr/>
        </p:nvSpPr>
        <p:spPr>
          <a:xfrm>
            <a:off x="770040" y="538560"/>
            <a:ext cx="10515240" cy="5486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1"/>
          <p:cNvSpPr/>
          <p:nvPr/>
        </p:nvSpPr>
        <p:spPr>
          <a:xfrm>
            <a:off x="922320" y="691200"/>
            <a:ext cx="10515240" cy="54864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120" strike="noStrike">
                <a:solidFill>
                  <a:srgbClr val="0B49CB"/>
                </a:solidFill>
                <a:latin typeface="Arial"/>
                <a:ea typeface="Arial"/>
                <a:cs typeface="Arial"/>
                <a:sym typeface="Arial"/>
              </a:rPr>
              <a:t>Data Collection - Scraping</a:t>
            </a:r>
            <a:endParaRPr b="0" sz="3120" strike="noStrike">
              <a:latin typeface="Arial"/>
              <a:ea typeface="Arial"/>
              <a:cs typeface="Arial"/>
              <a:sym typeface="Arial"/>
            </a:endParaRPr>
          </a:p>
        </p:txBody>
      </p:sp>
      <p:sp>
        <p:nvSpPr>
          <p:cNvPr id="282" name="Google Shape;282;p61"/>
          <p:cNvSpPr/>
          <p:nvPr/>
        </p:nvSpPr>
        <p:spPr>
          <a:xfrm>
            <a:off x="5910120" y="1477080"/>
            <a:ext cx="4556520" cy="468936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b="0" sz="2800"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sz="2800"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sz="2800" strike="noStrike">
              <a:latin typeface="Arial"/>
              <a:ea typeface="Arial"/>
              <a:cs typeface="Arial"/>
              <a:sym typeface="Arial"/>
            </a:endParaRPr>
          </a:p>
          <a:p>
            <a:pPr indent="0" lvl="0" marL="0" marR="0" rtl="0" algn="l">
              <a:lnSpc>
                <a:spcPct val="90000"/>
              </a:lnSpc>
              <a:spcBef>
                <a:spcPts val="1001"/>
              </a:spcBef>
              <a:spcAft>
                <a:spcPts val="0"/>
              </a:spcAft>
              <a:buNone/>
            </a:pPr>
            <a:r>
              <a:t/>
            </a:r>
            <a:endParaRPr b="0" sz="2800" strike="noStrike">
              <a:latin typeface="Arial"/>
              <a:ea typeface="Arial"/>
              <a:cs typeface="Arial"/>
              <a:sym typeface="Arial"/>
            </a:endParaRPr>
          </a:p>
        </p:txBody>
      </p:sp>
      <p:pic>
        <p:nvPicPr>
          <p:cNvPr id="283" name="Google Shape;283;p61"/>
          <p:cNvPicPr preferRelativeResize="0"/>
          <p:nvPr/>
        </p:nvPicPr>
        <p:blipFill rotWithShape="1">
          <a:blip r:embed="rId5">
            <a:alphaModFix/>
          </a:blip>
          <a:srcRect b="0" l="0" r="0" t="0"/>
          <a:stretch/>
        </p:blipFill>
        <p:spPr>
          <a:xfrm>
            <a:off x="5910120" y="1447560"/>
            <a:ext cx="4655160" cy="47786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